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74850" cy="8255000"/>
  <p:notesSz cx="11430000" cy="8255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7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828" y="960"/>
      </p:cViewPr>
      <p:guideLst>
        <p:guide orient="horz" pos="2880"/>
        <p:guide pos="27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9154" y="2149484"/>
            <a:ext cx="8623920" cy="515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1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312232" y="3069606"/>
            <a:ext cx="737329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3207" y="415935"/>
            <a:ext cx="9027480" cy="515654"/>
          </a:xfrm>
        </p:spPr>
        <p:txBody>
          <a:bodyPr lIns="0" tIns="0" rIns="0" bIns="0"/>
          <a:lstStyle>
            <a:lvl1pPr>
              <a:defRPr sz="3351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3207" y="415935"/>
            <a:ext cx="9027480" cy="515654"/>
          </a:xfrm>
        </p:spPr>
        <p:txBody>
          <a:bodyPr lIns="0" tIns="0" rIns="0" bIns="0"/>
          <a:lstStyle>
            <a:lvl1pPr>
              <a:defRPr sz="3351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3756" y="1383111"/>
            <a:ext cx="63835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651302" y="1754199"/>
            <a:ext cx="4616056" cy="2542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2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3207" y="415935"/>
            <a:ext cx="9027480" cy="515654"/>
          </a:xfrm>
        </p:spPr>
        <p:txBody>
          <a:bodyPr lIns="0" tIns="0" rIns="0" bIns="0"/>
          <a:lstStyle>
            <a:lvl1pPr>
              <a:defRPr sz="3351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7485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3207" y="415925"/>
            <a:ext cx="9027480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F726D"/>
                </a:solidFill>
                <a:latin typeface="BIZ UDGothic"/>
                <a:cs typeface="BIZ UD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745" y="1383111"/>
            <a:ext cx="132073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89449" y="5592524"/>
            <a:ext cx="46959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3745" y="5592524"/>
            <a:ext cx="33752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65890" y="5592524"/>
            <a:ext cx="33752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87">
        <a:defRPr>
          <a:latin typeface="+mn-lt"/>
          <a:ea typeface="+mn-ea"/>
          <a:cs typeface="+mn-cs"/>
        </a:defRPr>
      </a:lvl2pPr>
      <a:lvl3pPr marL="914376">
        <a:defRPr>
          <a:latin typeface="+mn-lt"/>
          <a:ea typeface="+mn-ea"/>
          <a:cs typeface="+mn-cs"/>
        </a:defRPr>
      </a:lvl3pPr>
      <a:lvl4pPr marL="1371562">
        <a:defRPr>
          <a:latin typeface="+mn-lt"/>
          <a:ea typeface="+mn-ea"/>
          <a:cs typeface="+mn-cs"/>
        </a:defRPr>
      </a:lvl4pPr>
      <a:lvl5pPr marL="1828749">
        <a:defRPr>
          <a:latin typeface="+mn-lt"/>
          <a:ea typeface="+mn-ea"/>
          <a:cs typeface="+mn-cs"/>
        </a:defRPr>
      </a:lvl5pPr>
      <a:lvl6pPr marL="2285938">
        <a:defRPr>
          <a:latin typeface="+mn-lt"/>
          <a:ea typeface="+mn-ea"/>
          <a:cs typeface="+mn-cs"/>
        </a:defRPr>
      </a:lvl6pPr>
      <a:lvl7pPr marL="2743125">
        <a:defRPr>
          <a:latin typeface="+mn-lt"/>
          <a:ea typeface="+mn-ea"/>
          <a:cs typeface="+mn-cs"/>
        </a:defRPr>
      </a:lvl7pPr>
      <a:lvl8pPr marL="3200313">
        <a:defRPr>
          <a:latin typeface="+mn-lt"/>
          <a:ea typeface="+mn-ea"/>
          <a:cs typeface="+mn-cs"/>
        </a:defRPr>
      </a:lvl8pPr>
      <a:lvl9pPr marL="36575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87">
        <a:defRPr>
          <a:latin typeface="+mn-lt"/>
          <a:ea typeface="+mn-ea"/>
          <a:cs typeface="+mn-cs"/>
        </a:defRPr>
      </a:lvl2pPr>
      <a:lvl3pPr marL="914376">
        <a:defRPr>
          <a:latin typeface="+mn-lt"/>
          <a:ea typeface="+mn-ea"/>
          <a:cs typeface="+mn-cs"/>
        </a:defRPr>
      </a:lvl3pPr>
      <a:lvl4pPr marL="1371562">
        <a:defRPr>
          <a:latin typeface="+mn-lt"/>
          <a:ea typeface="+mn-ea"/>
          <a:cs typeface="+mn-cs"/>
        </a:defRPr>
      </a:lvl4pPr>
      <a:lvl5pPr marL="1828749">
        <a:defRPr>
          <a:latin typeface="+mn-lt"/>
          <a:ea typeface="+mn-ea"/>
          <a:cs typeface="+mn-cs"/>
        </a:defRPr>
      </a:lvl5pPr>
      <a:lvl6pPr marL="2285938">
        <a:defRPr>
          <a:latin typeface="+mn-lt"/>
          <a:ea typeface="+mn-ea"/>
          <a:cs typeface="+mn-cs"/>
        </a:defRPr>
      </a:lvl6pPr>
      <a:lvl7pPr marL="2743125">
        <a:defRPr>
          <a:latin typeface="+mn-lt"/>
          <a:ea typeface="+mn-ea"/>
          <a:cs typeface="+mn-cs"/>
        </a:defRPr>
      </a:lvl7pPr>
      <a:lvl8pPr marL="3200313">
        <a:defRPr>
          <a:latin typeface="+mn-lt"/>
          <a:ea typeface="+mn-ea"/>
          <a:cs typeface="+mn-cs"/>
        </a:defRPr>
      </a:lvl8pPr>
      <a:lvl9pPr marL="365750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1025" y="2755900"/>
            <a:ext cx="7580303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26577" algn="l"/>
              </a:tabLst>
            </a:pPr>
            <a:r>
              <a:rPr sz="8000" b="1" spc="-11" dirty="0">
                <a:solidFill>
                  <a:srgbClr val="FF726D"/>
                </a:solidFill>
                <a:latin typeface="BIZ UDGothic"/>
                <a:cs typeface="BIZ UDGothic"/>
              </a:rPr>
              <a:t>Historia</a:t>
            </a:r>
            <a:r>
              <a:rPr lang="pl-PL" sz="8000" b="1" spc="-11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8000" b="1" spc="-11" dirty="0">
                <a:solidFill>
                  <a:srgbClr val="FF726D"/>
                </a:solidFill>
                <a:latin typeface="BIZ UDGothic"/>
                <a:cs typeface="BIZ UDGothic"/>
              </a:rPr>
              <a:t>Internet</a:t>
            </a:r>
            <a:r>
              <a:rPr lang="pl-PL" sz="8000" b="1" spc="-11" dirty="0">
                <a:solidFill>
                  <a:srgbClr val="FF726D"/>
                </a:solidFill>
                <a:latin typeface="BIZ UDGothic"/>
                <a:cs typeface="BIZ UDGothic"/>
              </a:rPr>
              <a:t>u</a:t>
            </a:r>
            <a:endParaRPr sz="8000" dirty="0">
              <a:latin typeface="BIZ UDGothic"/>
              <a:cs typeface="BIZ UD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5737225" y="4051300"/>
            <a:ext cx="5742940" cy="719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52800"/>
              </a:lnSpc>
              <a:spcBef>
                <a:spcPts val="10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</a:t>
            </a:r>
            <a:r>
              <a:rPr sz="1600" spc="12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sz="1600" spc="1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obecnie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nieodłączny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element</a:t>
            </a:r>
            <a:r>
              <a:rPr sz="1600" spc="12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naszego</a:t>
            </a:r>
            <a:r>
              <a:rPr sz="1600" spc="1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życia.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Dowiedz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się,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jak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powstał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dlaczego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jest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tak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ważny.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00"/>
            <a:ext cx="4286249" cy="825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"/>
            <a:ext cx="14674850" cy="8254986"/>
          </a:xfrm>
          <a:custGeom>
            <a:avLst/>
            <a:gdLst/>
            <a:ahLst/>
            <a:cxnLst/>
            <a:rect l="l" t="t" r="r" b="b"/>
            <a:pathLst>
              <a:path w="11430000" h="7400925">
                <a:moveTo>
                  <a:pt x="11429999" y="7400924"/>
                </a:moveTo>
                <a:lnTo>
                  <a:pt x="0" y="74009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400924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7825" y="393700"/>
            <a:ext cx="9027478" cy="1100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3">
              <a:lnSpc>
                <a:spcPct val="108200"/>
              </a:lnSpc>
              <a:spcBef>
                <a:spcPts val="95"/>
              </a:spcBef>
            </a:pPr>
            <a:r>
              <a:rPr dirty="0"/>
              <a:t>Ewolucja</a:t>
            </a:r>
            <a:r>
              <a:rPr spc="356" dirty="0"/>
              <a:t> </a:t>
            </a:r>
            <a:r>
              <a:rPr dirty="0"/>
              <a:t>stron</a:t>
            </a:r>
            <a:r>
              <a:rPr spc="367" dirty="0"/>
              <a:t> </a:t>
            </a:r>
            <a:r>
              <a:rPr dirty="0"/>
              <a:t>internetowych:</a:t>
            </a:r>
            <a:r>
              <a:rPr spc="367" dirty="0"/>
              <a:t> </a:t>
            </a:r>
            <a:r>
              <a:rPr spc="-25" dirty="0"/>
              <a:t>od </a:t>
            </a:r>
            <a:r>
              <a:rPr dirty="0"/>
              <a:t>prostych</a:t>
            </a:r>
            <a:r>
              <a:rPr spc="215" dirty="0"/>
              <a:t> </a:t>
            </a:r>
            <a:r>
              <a:rPr dirty="0"/>
              <a:t>do</a:t>
            </a:r>
            <a:r>
              <a:rPr spc="225" dirty="0"/>
              <a:t> </a:t>
            </a:r>
            <a:r>
              <a:rPr spc="-11" dirty="0"/>
              <a:t>skomplikowanych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8225" y="1917700"/>
            <a:ext cx="2806739" cy="2438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0225" y="4432300"/>
            <a:ext cx="134438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Geocities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5825" y="4813300"/>
            <a:ext cx="3002638" cy="180017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3" algn="ctr">
              <a:lnSpc>
                <a:spcPct val="149300"/>
              </a:lnSpc>
              <a:spcBef>
                <a:spcPts val="8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1994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roku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powstała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jedna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z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pierwszych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platform,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która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pozwalała</a:t>
            </a:r>
            <a:r>
              <a:rPr sz="1600" spc="16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użytkownikom</a:t>
            </a:r>
            <a:r>
              <a:rPr sz="1600" spc="10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na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stworzenie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własnej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strony internetowej.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6639" y="1933586"/>
            <a:ext cx="2802386" cy="24346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80225" y="4432300"/>
            <a:ext cx="9889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Google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7225" y="4813300"/>
            <a:ext cx="3041770" cy="180017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3" indent="-21590" algn="ctr">
              <a:lnSpc>
                <a:spcPct val="149300"/>
              </a:lnSpc>
              <a:spcBef>
                <a:spcPts val="8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Dzisiaj strony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internetowe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wyglądają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 już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zupełnie</a:t>
            </a:r>
            <a:r>
              <a:rPr sz="1600" spc="5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inaczej,</a:t>
            </a:r>
            <a:r>
              <a:rPr sz="1600" spc="-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zaczynając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od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prostej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minimalistycznej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strony Google'a.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9625" y="1917700"/>
            <a:ext cx="2819400" cy="2449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690225" y="4508500"/>
            <a:ext cx="1050883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Netflix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77450" y="4879343"/>
            <a:ext cx="3014868" cy="2179765"/>
          </a:xfrm>
          <a:prstGeom prst="rect">
            <a:avLst/>
          </a:prstGeom>
        </p:spPr>
        <p:txBody>
          <a:bodyPr vert="horz" wrap="square" lIns="0" tIns="8891" rIns="0" bIns="0" rtlCol="0">
            <a:spAutoFit/>
          </a:bodyPr>
          <a:lstStyle/>
          <a:p>
            <a:pPr marL="12700" marR="5083" indent="-1271" algn="ctr">
              <a:lnSpc>
                <a:spcPct val="150000"/>
              </a:lnSpc>
              <a:spcBef>
                <a:spcPts val="71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Strony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internetowe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jak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na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przykład</a:t>
            </a:r>
            <a:r>
              <a:rPr sz="1600" spc="1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platforma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streamingowa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Netflix,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oferują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łatwe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użyciu</a:t>
            </a:r>
            <a:r>
              <a:rPr sz="1600" spc="-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przyjazne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użytkownikowi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interfejsy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oraz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skomplikowane</a:t>
            </a:r>
            <a:r>
              <a:rPr sz="1600" spc="27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technologie.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430" y="1524009"/>
            <a:ext cx="11430000" cy="6000751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2625" y="2298700"/>
            <a:ext cx="9067800" cy="1100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3">
              <a:lnSpc>
                <a:spcPct val="108200"/>
              </a:lnSpc>
              <a:spcBef>
                <a:spcPts val="95"/>
              </a:spcBef>
            </a:pPr>
            <a:r>
              <a:rPr dirty="0"/>
              <a:t>Podstawy</a:t>
            </a:r>
            <a:r>
              <a:rPr spc="351" dirty="0"/>
              <a:t> </a:t>
            </a:r>
            <a:r>
              <a:rPr dirty="0"/>
              <a:t>tworzenia</a:t>
            </a:r>
            <a:r>
              <a:rPr spc="345" dirty="0"/>
              <a:t> </a:t>
            </a:r>
            <a:r>
              <a:rPr spc="-11" dirty="0"/>
              <a:t>stron </a:t>
            </a:r>
            <a:r>
              <a:rPr dirty="0"/>
              <a:t>internetowych:</a:t>
            </a:r>
            <a:r>
              <a:rPr spc="319" dirty="0"/>
              <a:t> </a:t>
            </a:r>
            <a:r>
              <a:rPr dirty="0"/>
              <a:t>HTML,</a:t>
            </a:r>
            <a:r>
              <a:rPr spc="315" dirty="0"/>
              <a:t> </a:t>
            </a:r>
            <a:r>
              <a:rPr dirty="0"/>
              <a:t>CSS,</a:t>
            </a:r>
            <a:r>
              <a:rPr spc="319" dirty="0"/>
              <a:t> </a:t>
            </a:r>
            <a:r>
              <a:rPr spc="-11" dirty="0"/>
              <a:t>JavaScript</a:t>
            </a:r>
          </a:p>
        </p:txBody>
      </p:sp>
      <p:sp>
        <p:nvSpPr>
          <p:cNvPr id="4" name="object 4"/>
          <p:cNvSpPr/>
          <p:nvPr/>
        </p:nvSpPr>
        <p:spPr>
          <a:xfrm>
            <a:off x="2384425" y="4051300"/>
            <a:ext cx="2981823" cy="3681312"/>
          </a:xfrm>
          <a:custGeom>
            <a:avLst/>
            <a:gdLst/>
            <a:ahLst/>
            <a:cxnLst/>
            <a:rect l="l" t="t" r="r" b="b"/>
            <a:pathLst>
              <a:path w="2600325" h="2600325">
                <a:moveTo>
                  <a:pt x="2563146" y="2600324"/>
                </a:moveTo>
                <a:lnTo>
                  <a:pt x="37178" y="2600324"/>
                </a:lnTo>
                <a:lnTo>
                  <a:pt x="31711" y="2599236"/>
                </a:lnTo>
                <a:lnTo>
                  <a:pt x="1087" y="2568612"/>
                </a:lnTo>
                <a:lnTo>
                  <a:pt x="0" y="2563145"/>
                </a:lnTo>
                <a:lnTo>
                  <a:pt x="0" y="2557462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563146" y="0"/>
                </a:lnTo>
                <a:lnTo>
                  <a:pt x="2594886" y="21208"/>
                </a:lnTo>
                <a:lnTo>
                  <a:pt x="2600324" y="37178"/>
                </a:lnTo>
                <a:lnTo>
                  <a:pt x="2600324" y="2563145"/>
                </a:lnTo>
                <a:lnTo>
                  <a:pt x="2579115" y="2594886"/>
                </a:lnTo>
                <a:lnTo>
                  <a:pt x="2568613" y="2599236"/>
                </a:lnTo>
                <a:lnTo>
                  <a:pt x="2563146" y="260032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41625" y="4813300"/>
            <a:ext cx="2208517" cy="1451360"/>
          </a:xfrm>
          <a:prstGeom prst="rect">
            <a:avLst/>
          </a:prstGeom>
        </p:spPr>
        <p:txBody>
          <a:bodyPr vert="horz" wrap="square" lIns="0" tIns="19051" rIns="0" bIns="0" rtlCol="0">
            <a:spAutoFit/>
          </a:bodyPr>
          <a:lstStyle/>
          <a:p>
            <a:pPr marL="12700" marR="5083">
              <a:lnSpc>
                <a:spcPct val="149700"/>
              </a:lnSpc>
              <a:spcBef>
                <a:spcPts val="149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Znaczniki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HTML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służą</a:t>
            </a:r>
            <a:r>
              <a:rPr sz="1600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do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definiowania</a:t>
            </a:r>
            <a:r>
              <a:rPr sz="16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struktury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zawartości</a:t>
            </a:r>
            <a:r>
              <a:rPr sz="160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strony internetowej.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8225" y="4051300"/>
            <a:ext cx="2981823" cy="3681312"/>
          </a:xfrm>
          <a:custGeom>
            <a:avLst/>
            <a:gdLst/>
            <a:ahLst/>
            <a:cxnLst/>
            <a:rect l="l" t="t" r="r" b="b"/>
            <a:pathLst>
              <a:path w="2600325" h="2600325">
                <a:moveTo>
                  <a:pt x="2563146" y="2600324"/>
                </a:moveTo>
                <a:lnTo>
                  <a:pt x="37178" y="2600324"/>
                </a:lnTo>
                <a:lnTo>
                  <a:pt x="31710" y="2599236"/>
                </a:lnTo>
                <a:lnTo>
                  <a:pt x="1087" y="2568612"/>
                </a:lnTo>
                <a:lnTo>
                  <a:pt x="0" y="2563145"/>
                </a:lnTo>
                <a:lnTo>
                  <a:pt x="0" y="2557462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2563146" y="0"/>
                </a:lnTo>
                <a:lnTo>
                  <a:pt x="2594885" y="21208"/>
                </a:lnTo>
                <a:lnTo>
                  <a:pt x="2600324" y="37178"/>
                </a:lnTo>
                <a:lnTo>
                  <a:pt x="2600324" y="2563145"/>
                </a:lnTo>
                <a:lnTo>
                  <a:pt x="2579115" y="2594886"/>
                </a:lnTo>
                <a:lnTo>
                  <a:pt x="2568613" y="2599236"/>
                </a:lnTo>
                <a:lnTo>
                  <a:pt x="2563146" y="260032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23025" y="4737100"/>
            <a:ext cx="2544200" cy="1451360"/>
          </a:xfrm>
          <a:prstGeom prst="rect">
            <a:avLst/>
          </a:prstGeom>
        </p:spPr>
        <p:txBody>
          <a:bodyPr vert="horz" wrap="square" lIns="0" tIns="19051" rIns="0" bIns="0" rtlCol="0">
            <a:spAutoFit/>
          </a:bodyPr>
          <a:lstStyle/>
          <a:p>
            <a:pPr marL="12700" marR="5083">
              <a:lnSpc>
                <a:spcPct val="149700"/>
              </a:lnSpc>
              <a:spcBef>
                <a:spcPts val="149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CSS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służy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do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stylizowania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elementów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HTML,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takich</a:t>
            </a:r>
            <a:r>
              <a:rPr sz="160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jak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czcionki,</a:t>
            </a:r>
            <a:r>
              <a:rPr sz="1600" spc="-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kolory,</a:t>
            </a:r>
            <a:r>
              <a:rPr sz="1600" spc="-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marginesy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czy</a:t>
            </a:r>
            <a:r>
              <a:rPr sz="1600" spc="-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tła.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52025" y="4051300"/>
            <a:ext cx="2981823" cy="3681312"/>
          </a:xfrm>
          <a:custGeom>
            <a:avLst/>
            <a:gdLst/>
            <a:ahLst/>
            <a:cxnLst/>
            <a:rect l="l" t="t" r="r" b="b"/>
            <a:pathLst>
              <a:path w="2600325" h="2600325">
                <a:moveTo>
                  <a:pt x="2563146" y="2600324"/>
                </a:moveTo>
                <a:lnTo>
                  <a:pt x="37178" y="2600324"/>
                </a:lnTo>
                <a:lnTo>
                  <a:pt x="31710" y="2599236"/>
                </a:lnTo>
                <a:lnTo>
                  <a:pt x="1087" y="2568612"/>
                </a:lnTo>
                <a:lnTo>
                  <a:pt x="0" y="2563145"/>
                </a:lnTo>
                <a:lnTo>
                  <a:pt x="0" y="2557462"/>
                </a:lnTo>
                <a:lnTo>
                  <a:pt x="0" y="37178"/>
                </a:lnTo>
                <a:lnTo>
                  <a:pt x="21207" y="5437"/>
                </a:lnTo>
                <a:lnTo>
                  <a:pt x="37178" y="0"/>
                </a:lnTo>
                <a:lnTo>
                  <a:pt x="2563146" y="0"/>
                </a:lnTo>
                <a:lnTo>
                  <a:pt x="2594886" y="21208"/>
                </a:lnTo>
                <a:lnTo>
                  <a:pt x="2600324" y="37178"/>
                </a:lnTo>
                <a:lnTo>
                  <a:pt x="2600324" y="2563145"/>
                </a:lnTo>
                <a:lnTo>
                  <a:pt x="2579116" y="2594886"/>
                </a:lnTo>
                <a:lnTo>
                  <a:pt x="2568613" y="2599236"/>
                </a:lnTo>
                <a:lnTo>
                  <a:pt x="2563146" y="260032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51225" y="4203700"/>
            <a:ext cx="93726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2783762" algn="l"/>
                <a:tab pos="5555464" algn="l"/>
              </a:tabLst>
            </a:pPr>
            <a:r>
              <a:rPr sz="2400" b="1" spc="36" dirty="0">
                <a:solidFill>
                  <a:srgbClr val="FF726D"/>
                </a:solidFill>
                <a:latin typeface="BIZ UDGothic"/>
                <a:cs typeface="BIZ UDGothic"/>
              </a:rPr>
              <a:t>HTML</a:t>
            </a: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	</a:t>
            </a:r>
            <a:r>
              <a:rPr lang="pl-PL" sz="2400" b="1" dirty="0">
                <a:solidFill>
                  <a:srgbClr val="FF726D"/>
                </a:solidFill>
                <a:latin typeface="BIZ UDGothic"/>
                <a:cs typeface="BIZ UDGothic"/>
              </a:rPr>
              <a:t>                 </a:t>
            </a:r>
            <a:r>
              <a:rPr sz="2400" b="1" spc="25" dirty="0">
                <a:solidFill>
                  <a:srgbClr val="FF726D"/>
                </a:solidFill>
                <a:latin typeface="BIZ UDGothic"/>
                <a:cs typeface="BIZ UDGothic"/>
              </a:rPr>
              <a:t>CSS</a:t>
            </a: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	</a:t>
            </a:r>
            <a:r>
              <a:rPr lang="pl-PL" sz="2400" b="1" dirty="0">
                <a:solidFill>
                  <a:srgbClr val="FF726D"/>
                </a:solidFill>
                <a:latin typeface="BIZ UDGothic"/>
                <a:cs typeface="BIZ UDGothic"/>
              </a:rPr>
              <a:t>                       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JavaScript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6825" y="4660900"/>
            <a:ext cx="2550753" cy="2189382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3">
              <a:lnSpc>
                <a:spcPct val="150000"/>
              </a:lnSpc>
              <a:spcBef>
                <a:spcPts val="14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JavaScript</a:t>
            </a:r>
            <a:r>
              <a:rPr sz="1600" spc="-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umożliwia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tworzenie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interaktywnych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dynamicznych</a:t>
            </a:r>
            <a:r>
              <a:rPr sz="1600" spc="2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elementów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stronie,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takich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jak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animacje,</a:t>
            </a:r>
            <a:r>
              <a:rPr sz="1600" spc="-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formularze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wiele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więcej.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5B4878A1-8D73-F274-3F29-0100106F3C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0"/>
            <a:ext cx="14674850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4025" y="1308100"/>
            <a:ext cx="11430000" cy="6000751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1225" y="3060700"/>
            <a:ext cx="8126731" cy="1117228"/>
          </a:xfrm>
          <a:prstGeom prst="rect">
            <a:avLst/>
          </a:prstGeom>
        </p:spPr>
        <p:txBody>
          <a:bodyPr vert="horz" wrap="square" lIns="0" tIns="11431" rIns="0" bIns="0" rtlCol="0">
            <a:spAutoFit/>
          </a:bodyPr>
          <a:lstStyle/>
          <a:p>
            <a:pPr marL="12700" marR="5083">
              <a:lnSpc>
                <a:spcPct val="110100"/>
              </a:lnSpc>
              <a:spcBef>
                <a:spcPts val="91"/>
              </a:spcBef>
            </a:pPr>
            <a:r>
              <a:rPr dirty="0"/>
              <a:t>Funkcjonalności</a:t>
            </a:r>
            <a:r>
              <a:rPr spc="340" dirty="0"/>
              <a:t> </a:t>
            </a:r>
            <a:r>
              <a:rPr dirty="0"/>
              <a:t>i</a:t>
            </a:r>
            <a:r>
              <a:rPr spc="345" dirty="0"/>
              <a:t> </a:t>
            </a:r>
            <a:r>
              <a:rPr dirty="0"/>
              <a:t>elementy,</a:t>
            </a:r>
            <a:r>
              <a:rPr spc="340" dirty="0"/>
              <a:t> </a:t>
            </a:r>
            <a:r>
              <a:rPr spc="-11" dirty="0"/>
              <a:t>jakie </a:t>
            </a:r>
            <a:r>
              <a:rPr dirty="0"/>
              <a:t>można</a:t>
            </a:r>
            <a:r>
              <a:rPr spc="235" dirty="0"/>
              <a:t> </a:t>
            </a:r>
            <a:r>
              <a:rPr dirty="0"/>
              <a:t>włączyć</a:t>
            </a:r>
            <a:r>
              <a:rPr spc="235" dirty="0"/>
              <a:t> </a:t>
            </a:r>
            <a:r>
              <a:rPr dirty="0"/>
              <a:t>na</a:t>
            </a:r>
            <a:r>
              <a:rPr spc="231" dirty="0"/>
              <a:t> </a:t>
            </a:r>
            <a:r>
              <a:rPr dirty="0"/>
              <a:t>stronie</a:t>
            </a:r>
            <a:r>
              <a:rPr spc="235" dirty="0"/>
              <a:t> </a:t>
            </a:r>
            <a:r>
              <a:rPr spc="-11" dirty="0"/>
              <a:t>internetowej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1238" y="5028559"/>
            <a:ext cx="2207895" cy="179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48100"/>
              </a:lnSpc>
              <a:spcBef>
                <a:spcPts val="100"/>
              </a:spcBef>
            </a:pP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Umożliwiają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użytkownikom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przeglądanie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zdjęć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galerii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lub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formie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prezentacji.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4393" y="5028559"/>
            <a:ext cx="2345055" cy="1426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48100"/>
              </a:lnSpc>
              <a:spcBef>
                <a:spcPts val="100"/>
              </a:spcBef>
            </a:pP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Pozwalają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użytkownikom 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na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kontakt</a:t>
            </a:r>
            <a:r>
              <a:rPr sz="1600" spc="10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lub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dołączenie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do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newslettera.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1224" y="4565643"/>
            <a:ext cx="7880985" cy="38536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  <a:tabLst>
                <a:tab pos="2875200" algn="l"/>
                <a:tab pos="5738339" algn="l"/>
              </a:tabLst>
            </a:pP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Galerie</a:t>
            </a:r>
            <a:r>
              <a:rPr sz="2400" b="1" spc="356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-11" dirty="0">
                <a:solidFill>
                  <a:srgbClr val="FF726D"/>
                </a:solidFill>
                <a:latin typeface="BIZ UDGothic"/>
                <a:cs typeface="BIZ UDGothic"/>
              </a:rPr>
              <a:t>zdjęć</a:t>
            </a: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	</a:t>
            </a:r>
            <a:r>
              <a:rPr sz="2400" b="1" spc="-11" dirty="0">
                <a:solidFill>
                  <a:srgbClr val="FF726D"/>
                </a:solidFill>
                <a:latin typeface="BIZ UDGothic"/>
                <a:cs typeface="BIZ UDGothic"/>
              </a:rPr>
              <a:t>Formularze</a:t>
            </a: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	Efekty</a:t>
            </a:r>
            <a:r>
              <a:rPr sz="2400" b="1" spc="319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-11" dirty="0">
                <a:solidFill>
                  <a:srgbClr val="FF726D"/>
                </a:solidFill>
                <a:latin typeface="BIZ UDGothic"/>
                <a:cs typeface="BIZ UDGothic"/>
              </a:rPr>
              <a:t>graficzne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7539" y="5028561"/>
            <a:ext cx="2346960" cy="14417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3">
              <a:lnSpc>
                <a:spcPct val="149700"/>
              </a:lnSpc>
              <a:spcBef>
                <a:spcPts val="7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Obrazki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stronach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mogą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zmieniać</a:t>
            </a:r>
            <a:r>
              <a:rPr sz="1600" spc="9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swoje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położenie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lub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kształt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zależności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od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przesłania.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FE1A47D1-CD6F-EC57-0EF7-67C7451FD7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5875"/>
            <a:ext cx="14674850" cy="2266949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DD484651-6F75-B60C-548E-1FA8875B79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"/>
            <a:ext cx="14674849" cy="2295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32025" y="2222500"/>
            <a:ext cx="6717031" cy="53145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dirty="0"/>
              <a:t>Podsumowanie</a:t>
            </a:r>
            <a:r>
              <a:rPr spc="459" dirty="0"/>
              <a:t> </a:t>
            </a:r>
            <a:r>
              <a:rPr spc="-11" dirty="0"/>
              <a:t>tematu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2025" y="2984500"/>
            <a:ext cx="5824855" cy="1062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48100"/>
              </a:lnSpc>
              <a:spcBef>
                <a:spcPts val="10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Dzięki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nieustannemu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rozwojowi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technologii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Internetu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dzisiaj</a:t>
            </a:r>
            <a:r>
              <a:rPr sz="1600" spc="8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mamy</a:t>
            </a:r>
            <a:r>
              <a:rPr sz="1600" spc="5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dostęp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do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wielu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informacji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przepływ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informacji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pomiędzy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ludźmi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stał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się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dużo</a:t>
            </a:r>
            <a:r>
              <a:rPr sz="1600" spc="8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łatwiejszy.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8601" y="25400"/>
            <a:ext cx="428624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2803" y="3244863"/>
            <a:ext cx="2649855" cy="53168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3351" b="1" spc="-11" dirty="0">
                <a:solidFill>
                  <a:srgbClr val="FF726D"/>
                </a:solidFill>
                <a:latin typeface="BIZ UDGothic"/>
                <a:cs typeface="BIZ UDGothic"/>
              </a:rPr>
              <a:t>Bibliografia</a:t>
            </a:r>
            <a:endParaRPr sz="3351" dirty="0">
              <a:latin typeface="BIZ UDGothic"/>
              <a:cs typeface="BIZ UD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825" y="4127500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D9D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8825" y="4489451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D9D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8825" y="4841876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3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3"/>
                </a:lnTo>
                <a:lnTo>
                  <a:pt x="32364" y="57149"/>
                </a:lnTo>
                <a:close/>
              </a:path>
            </a:pathLst>
          </a:custGeom>
          <a:solidFill>
            <a:srgbClr val="D9D0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26937" y="4006861"/>
            <a:ext cx="5944088" cy="1068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Evolution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Web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-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W3C</a:t>
            </a:r>
            <a:endParaRPr sz="1600" dirty="0">
              <a:latin typeface="Trebuchet MS"/>
              <a:cs typeface="Trebuchet MS"/>
            </a:endParaRPr>
          </a:p>
          <a:p>
            <a:pPr marL="12700" marR="5083">
              <a:lnSpc>
                <a:spcPct val="171300"/>
              </a:lnSpc>
              <a:spcBef>
                <a:spcPts val="7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Rise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-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G</a:t>
            </a:r>
            <a:r>
              <a:rPr lang="pl-PL" sz="1600" spc="-11" dirty="0" err="1">
                <a:solidFill>
                  <a:srgbClr val="D9D0E6"/>
                </a:solidFill>
                <a:latin typeface="Trebuchet MS"/>
                <a:cs typeface="Trebuchet MS"/>
              </a:rPr>
              <a:t>uardian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endParaRPr lang="pl-PL" sz="1600" spc="-11" dirty="0">
              <a:solidFill>
                <a:srgbClr val="D9D0E6"/>
              </a:solidFill>
              <a:latin typeface="Trebuchet MS"/>
              <a:cs typeface="Trebuchet MS"/>
            </a:endParaRPr>
          </a:p>
          <a:p>
            <a:pPr marL="12700" marR="5083">
              <a:lnSpc>
                <a:spcPct val="171300"/>
              </a:lnSpc>
              <a:spcBef>
                <a:spcPts val="75"/>
              </a:spcBef>
            </a:pPr>
            <a:r>
              <a:rPr sz="1600" spc="-11" dirty="0" err="1">
                <a:solidFill>
                  <a:srgbClr val="D9D0E6"/>
                </a:solidFill>
                <a:latin typeface="Trebuchet MS"/>
                <a:cs typeface="Trebuchet MS"/>
              </a:rPr>
              <a:t>Spidersweb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0"/>
            <a:ext cx="14674850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8225" y="1111249"/>
            <a:ext cx="11430000" cy="7143751"/>
          </a:xfrm>
          <a:custGeom>
            <a:avLst/>
            <a:gdLst/>
            <a:ahLst/>
            <a:cxnLst/>
            <a:rect l="l" t="t" r="r" b="b"/>
            <a:pathLst>
              <a:path w="11430000" h="7143750">
                <a:moveTo>
                  <a:pt x="11429999" y="7143749"/>
                </a:moveTo>
                <a:lnTo>
                  <a:pt x="0" y="7143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1437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7625" y="622300"/>
            <a:ext cx="7031355" cy="53145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dirty="0"/>
              <a:t>Koncepcja</a:t>
            </a:r>
            <a:r>
              <a:rPr spc="367" dirty="0"/>
              <a:t> </a:t>
            </a:r>
            <a:r>
              <a:rPr spc="-11" dirty="0"/>
              <a:t>Internetu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4425" y="2146300"/>
            <a:ext cx="2514600" cy="2514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08225" y="4813300"/>
            <a:ext cx="28194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Pierwsze</a:t>
            </a:r>
            <a:r>
              <a:rPr sz="2400" b="1" spc="16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koncepcje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2025" y="5270500"/>
            <a:ext cx="2646422" cy="1451360"/>
          </a:xfrm>
          <a:prstGeom prst="rect">
            <a:avLst/>
          </a:prstGeom>
        </p:spPr>
        <p:txBody>
          <a:bodyPr vert="horz" wrap="square" lIns="0" tIns="19051" rIns="0" bIns="0" rtlCol="0">
            <a:spAutoFit/>
          </a:bodyPr>
          <a:lstStyle/>
          <a:p>
            <a:pPr marL="12065" marR="5083" algn="ctr">
              <a:lnSpc>
                <a:spcPct val="149700"/>
              </a:lnSpc>
              <a:spcBef>
                <a:spcPts val="149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Początki</a:t>
            </a:r>
            <a:r>
              <a:rPr sz="1600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sieciowych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połączeń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pierwsze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koncepcje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globalnego</a:t>
            </a:r>
            <a:r>
              <a:rPr sz="1600" spc="2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systemu informacyjnego.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5825" y="2146300"/>
            <a:ext cx="2533649" cy="25336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42025" y="4813300"/>
            <a:ext cx="2613031" cy="803747"/>
          </a:xfrm>
          <a:prstGeom prst="rect">
            <a:avLst/>
          </a:prstGeom>
        </p:spPr>
        <p:txBody>
          <a:bodyPr vert="horz" wrap="square" lIns="0" tIns="11431" rIns="0" bIns="0" rtlCol="0">
            <a:spAutoFit/>
          </a:bodyPr>
          <a:lstStyle/>
          <a:p>
            <a:pPr marL="412104" marR="5083" indent="-400038">
              <a:lnSpc>
                <a:spcPct val="109800"/>
              </a:lnSpc>
              <a:spcBef>
                <a:spcPts val="91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Początek</a:t>
            </a:r>
            <a:r>
              <a:rPr sz="2400" b="1" spc="16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działań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badawczych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7225" y="5651500"/>
            <a:ext cx="2870202" cy="180081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3" indent="-635" algn="ctr">
              <a:lnSpc>
                <a:spcPct val="149100"/>
              </a:lnSpc>
              <a:spcBef>
                <a:spcPts val="87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Zaczął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rozwijać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600" spc="-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wraz</a:t>
            </a:r>
            <a:r>
              <a:rPr sz="1600" spc="-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z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potrzebą</a:t>
            </a:r>
            <a:r>
              <a:rPr sz="1600" spc="1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udostępniania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informacji</a:t>
            </a:r>
            <a:r>
              <a:rPr sz="1600" spc="-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między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uniwersytetami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laboratoriami</a:t>
            </a:r>
            <a:r>
              <a:rPr sz="1600" spc="1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badawczymi</a:t>
            </a:r>
            <a:r>
              <a:rPr sz="1600" spc="12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w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latach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60.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70.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7225" y="2146300"/>
            <a:ext cx="2514600" cy="2514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394825" y="4889500"/>
            <a:ext cx="28194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Wizja</a:t>
            </a:r>
            <a:r>
              <a:rPr sz="2400" b="1" spc="132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65" dirty="0">
                <a:solidFill>
                  <a:srgbClr val="FF726D"/>
                </a:solidFill>
                <a:latin typeface="BIZ UDGothic"/>
                <a:cs typeface="BIZ UDGothic"/>
              </a:rPr>
              <a:t>Globalnej</a:t>
            </a:r>
            <a:r>
              <a:rPr sz="2400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25" dirty="0">
                <a:solidFill>
                  <a:srgbClr val="FF726D"/>
                </a:solidFill>
                <a:latin typeface="BIZ UDGothic"/>
                <a:cs typeface="BIZ UDGothic"/>
              </a:rPr>
              <a:t>Wsi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42425" y="5651500"/>
            <a:ext cx="3352800" cy="220214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3" indent="-46988" algn="ctr">
              <a:lnSpc>
                <a:spcPct val="150500"/>
              </a:lnSpc>
              <a:spcBef>
                <a:spcPts val="13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2000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roku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Bill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Gates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 w</a:t>
            </a:r>
            <a:r>
              <a:rPr sz="1600" spc="5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swojej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książce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"Biznes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myśl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zasad"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mówił: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"Internet</a:t>
            </a:r>
            <a:r>
              <a:rPr sz="1600" spc="16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stanie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60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platformą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dla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tworzenia wirtualnej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społeczności,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globalnego</a:t>
            </a:r>
            <a:r>
              <a:rPr sz="1600" spc="20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rynku</a:t>
            </a:r>
            <a:r>
              <a:rPr sz="16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dostarczania</a:t>
            </a:r>
            <a:r>
              <a:rPr sz="1600" spc="20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usług."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"/>
            <a:ext cx="14674850" cy="8254993"/>
          </a:xfrm>
          <a:custGeom>
            <a:avLst/>
            <a:gdLst/>
            <a:ahLst/>
            <a:cxnLst/>
            <a:rect l="l" t="t" r="r" b="b"/>
            <a:pathLst>
              <a:path w="11430000" h="6534150">
                <a:moveTo>
                  <a:pt x="11429999" y="6534149"/>
                </a:moveTo>
                <a:lnTo>
                  <a:pt x="0" y="65341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5341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8625" y="393700"/>
            <a:ext cx="4183380" cy="53145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dirty="0"/>
              <a:t>Powstanie</a:t>
            </a:r>
            <a:r>
              <a:rPr spc="367" dirty="0"/>
              <a:t> </a:t>
            </a:r>
            <a:r>
              <a:rPr spc="-11" dirty="0"/>
              <a:t>Internetu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55825" y="4051300"/>
            <a:ext cx="10325094" cy="1096023"/>
            <a:chOff x="533394" y="3594086"/>
            <a:chExt cx="10325093" cy="1096023"/>
          </a:xfrm>
        </p:grpSpPr>
        <p:sp>
          <p:nvSpPr>
            <p:cNvPr id="5" name="object 5"/>
            <p:cNvSpPr/>
            <p:nvPr/>
          </p:nvSpPr>
          <p:spPr>
            <a:xfrm>
              <a:off x="533394" y="3746486"/>
              <a:ext cx="10325093" cy="943623"/>
            </a:xfrm>
            <a:custGeom>
              <a:avLst/>
              <a:gdLst/>
              <a:ahLst/>
              <a:cxnLst/>
              <a:rect l="l" t="t" r="r" b="b"/>
              <a:pathLst>
                <a:path w="8143875" h="603885">
                  <a:moveTo>
                    <a:pt x="81438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562100" y="19050"/>
                  </a:lnTo>
                  <a:lnTo>
                    <a:pt x="1562100" y="603656"/>
                  </a:lnTo>
                  <a:lnTo>
                    <a:pt x="1581150" y="603656"/>
                  </a:lnTo>
                  <a:lnTo>
                    <a:pt x="1581150" y="19050"/>
                  </a:lnTo>
                  <a:lnTo>
                    <a:pt x="8143875" y="1905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362194" y="3594086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0999"/>
                  </a:moveTo>
                  <a:lnTo>
                    <a:pt x="37178" y="380999"/>
                  </a:lnTo>
                  <a:lnTo>
                    <a:pt x="31710" y="379912"/>
                  </a:lnTo>
                  <a:lnTo>
                    <a:pt x="1087" y="349288"/>
                  </a:lnTo>
                  <a:lnTo>
                    <a:pt x="0" y="343821"/>
                  </a:lnTo>
                  <a:lnTo>
                    <a:pt x="0" y="338137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0999" y="37178"/>
                  </a:lnTo>
                  <a:lnTo>
                    <a:pt x="380999" y="343821"/>
                  </a:lnTo>
                  <a:lnTo>
                    <a:pt x="359791" y="375562"/>
                  </a:lnTo>
                  <a:lnTo>
                    <a:pt x="349288" y="379912"/>
                  </a:lnTo>
                  <a:lnTo>
                    <a:pt x="343821" y="380999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60825" y="4051300"/>
            <a:ext cx="15430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1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3225" y="5041900"/>
            <a:ext cx="1288147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2400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36" dirty="0">
                <a:solidFill>
                  <a:srgbClr val="FF726D"/>
                </a:solidFill>
                <a:latin typeface="BIZ UDGothic"/>
                <a:cs typeface="BIZ UDGothic"/>
              </a:rPr>
              <a:t>1969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4196" y="5393693"/>
            <a:ext cx="2747647" cy="1062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 indent="635" algn="ctr">
              <a:lnSpc>
                <a:spcPct val="148100"/>
              </a:lnSpc>
              <a:spcBef>
                <a:spcPts val="10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Pierwsza</a:t>
            </a:r>
            <a:r>
              <a:rPr sz="1600" spc="11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wiadomość</a:t>
            </a:r>
            <a:r>
              <a:rPr sz="1600" spc="14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wysłana</a:t>
            </a:r>
            <a:r>
              <a:rPr sz="1600" spc="11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z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komputera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komputer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sprawą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protokołu</a:t>
            </a:r>
            <a:r>
              <a:rPr sz="1600" spc="25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ARPANET.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08741" y="3441702"/>
            <a:ext cx="419092" cy="993398"/>
            <a:chOff x="4686299" y="3187300"/>
            <a:chExt cx="330445" cy="790578"/>
          </a:xfrm>
        </p:grpSpPr>
        <p:sp>
          <p:nvSpPr>
            <p:cNvPr id="11" name="object 11"/>
            <p:cNvSpPr/>
            <p:nvPr/>
          </p:nvSpPr>
          <p:spPr>
            <a:xfrm>
              <a:off x="4836492" y="3187300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1904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600074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86299" y="3655493"/>
              <a:ext cx="330445" cy="322385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53346" y="380999"/>
                  </a:moveTo>
                  <a:lnTo>
                    <a:pt x="37178" y="380999"/>
                  </a:lnTo>
                  <a:lnTo>
                    <a:pt x="31710" y="379912"/>
                  </a:lnTo>
                  <a:lnTo>
                    <a:pt x="1087" y="349288"/>
                  </a:lnTo>
                  <a:lnTo>
                    <a:pt x="0" y="343821"/>
                  </a:lnTo>
                  <a:lnTo>
                    <a:pt x="0" y="338137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4" y="37178"/>
                  </a:lnTo>
                  <a:lnTo>
                    <a:pt x="390524" y="343821"/>
                  </a:lnTo>
                  <a:lnTo>
                    <a:pt x="369316" y="375562"/>
                  </a:lnTo>
                  <a:lnTo>
                    <a:pt x="358813" y="379912"/>
                  </a:lnTo>
                  <a:lnTo>
                    <a:pt x="353346" y="380999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26413" y="4050908"/>
            <a:ext cx="15430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2</a:t>
            </a:r>
            <a:endParaRPr sz="2000">
              <a:latin typeface="BIZ UDGothic"/>
              <a:cs typeface="BIZ UD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9625" y="2222500"/>
            <a:ext cx="1301542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2400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36" dirty="0">
                <a:solidFill>
                  <a:srgbClr val="FF726D"/>
                </a:solidFill>
                <a:latin typeface="BIZ UDGothic"/>
                <a:cs typeface="BIZ UDGothic"/>
              </a:rPr>
              <a:t>1983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75225" y="2603500"/>
            <a:ext cx="2895600" cy="719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6291" marR="5083" indent="-1024228" algn="ctr">
              <a:lnSpc>
                <a:spcPct val="152800"/>
              </a:lnSpc>
              <a:spcBef>
                <a:spcPts val="10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Połączenie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sieci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ARPANET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</a:t>
            </a:r>
            <a:r>
              <a:rPr lang="pl-PL"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spc="-11" dirty="0">
                <a:solidFill>
                  <a:srgbClr val="D9D0E6"/>
                </a:solidFill>
                <a:latin typeface="Trebuchet MS"/>
                <a:cs typeface="Trebuchet MS"/>
              </a:rPr>
              <a:t>si</a:t>
            </a:r>
            <a:r>
              <a:rPr sz="1600" spc="-11" dirty="0" err="1">
                <a:solidFill>
                  <a:srgbClr val="D9D0E6"/>
                </a:solidFill>
                <a:latin typeface="Trebuchet MS"/>
                <a:cs typeface="Trebuchet MS"/>
              </a:rPr>
              <a:t>ecią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MILNET.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75611" y="4051710"/>
            <a:ext cx="390527" cy="828265"/>
            <a:chOff x="6353174" y="3594496"/>
            <a:chExt cx="390525" cy="828265"/>
          </a:xfrm>
        </p:grpSpPr>
        <p:sp>
          <p:nvSpPr>
            <p:cNvPr id="17" name="object 17"/>
            <p:cNvSpPr/>
            <p:nvPr/>
          </p:nvSpPr>
          <p:spPr>
            <a:xfrm>
              <a:off x="6553187" y="3822686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1904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600074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353174" y="3594496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53346" y="380999"/>
                  </a:moveTo>
                  <a:lnTo>
                    <a:pt x="37178" y="380999"/>
                  </a:lnTo>
                  <a:lnTo>
                    <a:pt x="31710" y="379912"/>
                  </a:lnTo>
                  <a:lnTo>
                    <a:pt x="1087" y="349288"/>
                  </a:lnTo>
                  <a:lnTo>
                    <a:pt x="0" y="343821"/>
                  </a:lnTo>
                  <a:lnTo>
                    <a:pt x="0" y="338137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4" y="37178"/>
                  </a:lnTo>
                  <a:lnTo>
                    <a:pt x="390524" y="343821"/>
                  </a:lnTo>
                  <a:lnTo>
                    <a:pt x="369316" y="375562"/>
                  </a:lnTo>
                  <a:lnTo>
                    <a:pt x="358813" y="379912"/>
                  </a:lnTo>
                  <a:lnTo>
                    <a:pt x="353346" y="380999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89418" y="4058051"/>
            <a:ext cx="15430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3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66025" y="4965700"/>
            <a:ext cx="1314937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2400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36" dirty="0">
                <a:solidFill>
                  <a:srgbClr val="FF726D"/>
                </a:solidFill>
                <a:latin typeface="BIZ UDGothic"/>
                <a:cs typeface="BIZ UDGothic"/>
              </a:rPr>
              <a:t>1991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4956" y="5393693"/>
            <a:ext cx="2738756" cy="1426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 algn="ctr">
              <a:lnSpc>
                <a:spcPct val="148100"/>
              </a:lnSpc>
              <a:spcBef>
                <a:spcPts val="100"/>
              </a:spcBef>
            </a:pP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Tim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Berners-Lee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stworzył</a:t>
            </a:r>
            <a:r>
              <a:rPr sz="1600" spc="8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pierwsze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narzędzie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-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WorldWideWeb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-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do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przeglądania</a:t>
            </a:r>
            <a:r>
              <a:rPr sz="1600" spc="18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Internetu.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642490" y="3517900"/>
            <a:ext cx="381001" cy="917193"/>
            <a:chOff x="8020050" y="3060684"/>
            <a:chExt cx="381000" cy="917193"/>
          </a:xfrm>
        </p:grpSpPr>
        <p:sp>
          <p:nvSpPr>
            <p:cNvPr id="23" name="object 23"/>
            <p:cNvSpPr/>
            <p:nvPr/>
          </p:nvSpPr>
          <p:spPr>
            <a:xfrm>
              <a:off x="8229584" y="3060684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19049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600074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020050" y="359687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0999"/>
                  </a:moveTo>
                  <a:lnTo>
                    <a:pt x="37178" y="380999"/>
                  </a:lnTo>
                  <a:lnTo>
                    <a:pt x="31710" y="379912"/>
                  </a:lnTo>
                  <a:lnTo>
                    <a:pt x="1087" y="349288"/>
                  </a:lnTo>
                  <a:lnTo>
                    <a:pt x="0" y="343821"/>
                  </a:lnTo>
                  <a:lnTo>
                    <a:pt x="0" y="338137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0999" y="37178"/>
                  </a:lnTo>
                  <a:lnTo>
                    <a:pt x="380999" y="343821"/>
                  </a:lnTo>
                  <a:lnTo>
                    <a:pt x="359791" y="375562"/>
                  </a:lnTo>
                  <a:lnTo>
                    <a:pt x="349288" y="379912"/>
                  </a:lnTo>
                  <a:lnTo>
                    <a:pt x="343821" y="380999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752574" y="4050908"/>
            <a:ext cx="15430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4</a:t>
            </a:r>
            <a:endParaRPr sz="2000">
              <a:latin typeface="BIZ UDGothic"/>
              <a:cs typeface="BIZ UD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318625" y="1612900"/>
            <a:ext cx="13716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2400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36" dirty="0">
                <a:solidFill>
                  <a:srgbClr val="FF726D"/>
                </a:solidFill>
                <a:latin typeface="BIZ UDGothic"/>
                <a:cs typeface="BIZ UDGothic"/>
              </a:rPr>
              <a:t>1993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80425" y="1917700"/>
            <a:ext cx="2947430" cy="145732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 marR="5083" indent="1905" algn="ctr">
              <a:lnSpc>
                <a:spcPct val="151200"/>
              </a:lnSpc>
              <a:spcBef>
                <a:spcPts val="127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Powstanie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pierwszej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graficznej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przeglądarki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-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Mosaic,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która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umożliwiła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łatwiejsze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surfowanie 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po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Internecie.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4674849" cy="2295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52792" y="3302015"/>
            <a:ext cx="5278756" cy="53168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3351" b="1" dirty="0">
                <a:solidFill>
                  <a:srgbClr val="FF726D"/>
                </a:solidFill>
                <a:latin typeface="BIZ UDGothic"/>
                <a:cs typeface="BIZ UDGothic"/>
              </a:rPr>
              <a:t>Jak</a:t>
            </a:r>
            <a:r>
              <a:rPr sz="3351" b="1" spc="201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3351" b="1" dirty="0">
                <a:solidFill>
                  <a:srgbClr val="FF726D"/>
                </a:solidFill>
                <a:latin typeface="BIZ UDGothic"/>
                <a:cs typeface="BIZ UDGothic"/>
              </a:rPr>
              <a:t>zmienił</a:t>
            </a:r>
            <a:r>
              <a:rPr sz="3351" b="1" spc="204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3351" b="1" dirty="0">
                <a:solidFill>
                  <a:srgbClr val="FF726D"/>
                </a:solidFill>
                <a:latin typeface="BIZ UDGothic"/>
                <a:cs typeface="BIZ UDGothic"/>
              </a:rPr>
              <a:t>się</a:t>
            </a:r>
            <a:r>
              <a:rPr sz="3351" b="1" spc="201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3351" b="1" spc="-11" dirty="0">
                <a:solidFill>
                  <a:srgbClr val="FF726D"/>
                </a:solidFill>
                <a:latin typeface="BIZ UDGothic"/>
                <a:cs typeface="BIZ UDGothic"/>
              </a:rPr>
              <a:t>Internet</a:t>
            </a:r>
            <a:endParaRPr sz="3351" dirty="0">
              <a:latin typeface="BIZ UDGothic"/>
              <a:cs typeface="BIZ UD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2794" y="3964947"/>
            <a:ext cx="7839076" cy="14586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3">
              <a:lnSpc>
                <a:spcPct val="150500"/>
              </a:lnSpc>
              <a:spcBef>
                <a:spcPts val="13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ciągu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ostatnich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30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lat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</a:t>
            </a:r>
            <a:r>
              <a:rPr sz="1600" spc="8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przeszedł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długą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drogę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od</a:t>
            </a:r>
            <a:r>
              <a:rPr sz="160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skromnych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początków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do</a:t>
            </a:r>
            <a:r>
              <a:rPr sz="16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globalnego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medium,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które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zmieniło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sposób,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jaki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żyjemy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pracujemy.</a:t>
            </a:r>
            <a:r>
              <a:rPr sz="16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tym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czasie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wiele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nowych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technologii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pojawiło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się,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sz="1600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</a:t>
            </a:r>
            <a:r>
              <a:rPr sz="160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stał</a:t>
            </a:r>
            <a:r>
              <a:rPr sz="16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jednym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najważniejszych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narzędzi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komunikacji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handlu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świecie.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1025" y="1993900"/>
            <a:ext cx="7031355" cy="973884"/>
          </a:xfrm>
          <a:prstGeom prst="rect">
            <a:avLst/>
          </a:prstGeom>
        </p:spPr>
        <p:txBody>
          <a:bodyPr vert="horz" wrap="square" lIns="0" tIns="454025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dirty="0"/>
              <a:t>Jak</a:t>
            </a:r>
            <a:r>
              <a:rPr spc="212" dirty="0"/>
              <a:t> </a:t>
            </a:r>
            <a:r>
              <a:rPr dirty="0"/>
              <a:t>działa</a:t>
            </a:r>
            <a:r>
              <a:rPr spc="204" dirty="0"/>
              <a:t> </a:t>
            </a:r>
            <a:r>
              <a:rPr spc="-11" dirty="0"/>
              <a:t>Internet</a:t>
            </a:r>
          </a:p>
        </p:txBody>
      </p:sp>
      <p:sp>
        <p:nvSpPr>
          <p:cNvPr id="3" name="object 3"/>
          <p:cNvSpPr/>
          <p:nvPr/>
        </p:nvSpPr>
        <p:spPr>
          <a:xfrm>
            <a:off x="2574912" y="3289300"/>
            <a:ext cx="5549325" cy="2209800"/>
          </a:xfrm>
          <a:custGeom>
            <a:avLst/>
            <a:gdLst/>
            <a:ahLst/>
            <a:cxnLst/>
            <a:rect l="l" t="t" r="r" b="b"/>
            <a:pathLst>
              <a:path w="3981450" h="1676400">
                <a:moveTo>
                  <a:pt x="3944270" y="1676399"/>
                </a:moveTo>
                <a:lnTo>
                  <a:pt x="37178" y="1676399"/>
                </a:lnTo>
                <a:lnTo>
                  <a:pt x="31711" y="1675312"/>
                </a:lnTo>
                <a:lnTo>
                  <a:pt x="1087" y="1644688"/>
                </a:lnTo>
                <a:lnTo>
                  <a:pt x="0" y="1639221"/>
                </a:lnTo>
                <a:lnTo>
                  <a:pt x="0" y="1633537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944270" y="0"/>
                </a:lnTo>
                <a:lnTo>
                  <a:pt x="3976011" y="21208"/>
                </a:lnTo>
                <a:lnTo>
                  <a:pt x="3981449" y="37178"/>
                </a:lnTo>
                <a:lnTo>
                  <a:pt x="3981449" y="1639221"/>
                </a:lnTo>
                <a:lnTo>
                  <a:pt x="3960240" y="1670961"/>
                </a:lnTo>
                <a:lnTo>
                  <a:pt x="3949737" y="1675312"/>
                </a:lnTo>
                <a:lnTo>
                  <a:pt x="3944270" y="167639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28914" y="3563546"/>
            <a:ext cx="3998912" cy="1576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Sieć</a:t>
            </a:r>
            <a:r>
              <a:rPr sz="2400" b="1" spc="140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okablowana</a:t>
            </a:r>
            <a:endParaRPr sz="2400" dirty="0">
              <a:latin typeface="BIZ UDGothic"/>
              <a:cs typeface="BIZ UDGothic"/>
            </a:endParaRPr>
          </a:p>
          <a:p>
            <a:pPr marL="12700" marR="5083">
              <a:lnSpc>
                <a:spcPct val="148100"/>
              </a:lnSpc>
              <a:spcBef>
                <a:spcPts val="114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Internet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przesyłany</a:t>
            </a:r>
            <a:r>
              <a:rPr sz="1600" spc="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jest</a:t>
            </a:r>
            <a:r>
              <a:rPr sz="1600" spc="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</a:t>
            </a:r>
            <a:r>
              <a:rPr sz="160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pomocą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okablowania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składającego</a:t>
            </a:r>
            <a:r>
              <a:rPr sz="1600" spc="10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tysięcy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mil kabli,</a:t>
            </a:r>
            <a:r>
              <a:rPr sz="16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które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pokrywają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cały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świat.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27825" y="3289300"/>
            <a:ext cx="5562600" cy="2209800"/>
          </a:xfrm>
          <a:custGeom>
            <a:avLst/>
            <a:gdLst/>
            <a:ahLst/>
            <a:cxnLst/>
            <a:rect l="l" t="t" r="r" b="b"/>
            <a:pathLst>
              <a:path w="3990975" h="1676400">
                <a:moveTo>
                  <a:pt x="3953796" y="1676399"/>
                </a:moveTo>
                <a:lnTo>
                  <a:pt x="37179" y="1676399"/>
                </a:lnTo>
                <a:lnTo>
                  <a:pt x="31711" y="1675312"/>
                </a:lnTo>
                <a:lnTo>
                  <a:pt x="1087" y="1644688"/>
                </a:lnTo>
                <a:lnTo>
                  <a:pt x="0" y="1639221"/>
                </a:lnTo>
                <a:lnTo>
                  <a:pt x="0" y="1633537"/>
                </a:lnTo>
                <a:lnTo>
                  <a:pt x="0" y="37178"/>
                </a:lnTo>
                <a:lnTo>
                  <a:pt x="21208" y="5437"/>
                </a:lnTo>
                <a:lnTo>
                  <a:pt x="37179" y="0"/>
                </a:lnTo>
                <a:lnTo>
                  <a:pt x="3953796" y="0"/>
                </a:lnTo>
                <a:lnTo>
                  <a:pt x="3985536" y="21208"/>
                </a:lnTo>
                <a:lnTo>
                  <a:pt x="3990974" y="37178"/>
                </a:lnTo>
                <a:lnTo>
                  <a:pt x="3990974" y="1639221"/>
                </a:lnTo>
                <a:lnTo>
                  <a:pt x="3969766" y="1670961"/>
                </a:lnTo>
                <a:lnTo>
                  <a:pt x="3959263" y="1675312"/>
                </a:lnTo>
                <a:lnTo>
                  <a:pt x="3953796" y="167639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4912" y="5137149"/>
            <a:ext cx="5549325" cy="2209800"/>
          </a:xfrm>
          <a:custGeom>
            <a:avLst/>
            <a:gdLst/>
            <a:ahLst/>
            <a:cxnLst/>
            <a:rect l="l" t="t" r="r" b="b"/>
            <a:pathLst>
              <a:path w="3981450" h="1676400">
                <a:moveTo>
                  <a:pt x="3944270" y="1676399"/>
                </a:moveTo>
                <a:lnTo>
                  <a:pt x="37178" y="1676399"/>
                </a:lnTo>
                <a:lnTo>
                  <a:pt x="31711" y="1675312"/>
                </a:lnTo>
                <a:lnTo>
                  <a:pt x="1087" y="1644688"/>
                </a:lnTo>
                <a:lnTo>
                  <a:pt x="0" y="1639221"/>
                </a:lnTo>
                <a:lnTo>
                  <a:pt x="0" y="1633537"/>
                </a:lnTo>
                <a:lnTo>
                  <a:pt x="0" y="37178"/>
                </a:lnTo>
                <a:lnTo>
                  <a:pt x="21208" y="5437"/>
                </a:lnTo>
                <a:lnTo>
                  <a:pt x="37178" y="0"/>
                </a:lnTo>
                <a:lnTo>
                  <a:pt x="3944270" y="0"/>
                </a:lnTo>
                <a:lnTo>
                  <a:pt x="3976011" y="21207"/>
                </a:lnTo>
                <a:lnTo>
                  <a:pt x="3981449" y="37178"/>
                </a:lnTo>
                <a:lnTo>
                  <a:pt x="3981449" y="1639221"/>
                </a:lnTo>
                <a:lnTo>
                  <a:pt x="3960240" y="1670961"/>
                </a:lnTo>
                <a:lnTo>
                  <a:pt x="3949737" y="1675312"/>
                </a:lnTo>
                <a:lnTo>
                  <a:pt x="3944270" y="167639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8911" y="5411396"/>
            <a:ext cx="3998914" cy="2082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Routery</a:t>
            </a:r>
            <a:r>
              <a:rPr sz="2400" b="1" spc="149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dirty="0">
                <a:solidFill>
                  <a:srgbClr val="FF726D"/>
                </a:solidFill>
                <a:latin typeface="BIZ UDGothic"/>
                <a:cs typeface="BIZ UDGothic"/>
              </a:rPr>
              <a:t>i</a:t>
            </a:r>
            <a:r>
              <a:rPr sz="2400" b="1" spc="149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49" dirty="0">
                <a:solidFill>
                  <a:srgbClr val="FF726D"/>
                </a:solidFill>
                <a:latin typeface="BIZ UDGothic"/>
                <a:cs typeface="BIZ UDGothic"/>
              </a:rPr>
              <a:t>serwery</a:t>
            </a:r>
            <a:endParaRPr sz="2400" dirty="0">
              <a:latin typeface="BIZ UDGothic"/>
              <a:cs typeface="BIZ UDGothic"/>
            </a:endParaRPr>
          </a:p>
          <a:p>
            <a:pPr marL="12700" marR="5083">
              <a:lnSpc>
                <a:spcPct val="148100"/>
              </a:lnSpc>
              <a:spcBef>
                <a:spcPts val="1140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Routery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 serwery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sieciowe</a:t>
            </a:r>
            <a:r>
              <a:rPr sz="16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kontrolują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przepływ</a:t>
            </a:r>
            <a:r>
              <a:rPr sz="1600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informacji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oraz</a:t>
            </a:r>
            <a:r>
              <a:rPr sz="1600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komunikację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między </a:t>
            </a:r>
            <a:r>
              <a:rPr sz="1600" spc="-11" dirty="0" err="1">
                <a:solidFill>
                  <a:srgbClr val="D9D0E6"/>
                </a:solidFill>
                <a:latin typeface="Trebuchet MS"/>
                <a:cs typeface="Trebuchet MS"/>
              </a:rPr>
              <a:t>urządzeniami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.</a:t>
            </a:r>
            <a:endParaRPr lang="pl-PL" sz="1600" spc="-11" dirty="0">
              <a:solidFill>
                <a:srgbClr val="D9D0E6"/>
              </a:solidFill>
              <a:latin typeface="Trebuchet MS"/>
              <a:cs typeface="Trebuchet MS"/>
            </a:endParaRPr>
          </a:p>
          <a:p>
            <a:pPr marL="12700" marR="5083">
              <a:lnSpc>
                <a:spcPct val="148100"/>
              </a:lnSpc>
              <a:spcBef>
                <a:spcPts val="1140"/>
              </a:spcBef>
            </a:pPr>
            <a:endParaRPr sz="1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7825" y="5137149"/>
            <a:ext cx="5562600" cy="2209800"/>
          </a:xfrm>
          <a:custGeom>
            <a:avLst/>
            <a:gdLst/>
            <a:ahLst/>
            <a:cxnLst/>
            <a:rect l="l" t="t" r="r" b="b"/>
            <a:pathLst>
              <a:path w="3990975" h="1676400">
                <a:moveTo>
                  <a:pt x="3953796" y="1676399"/>
                </a:moveTo>
                <a:lnTo>
                  <a:pt x="37179" y="1676399"/>
                </a:lnTo>
                <a:lnTo>
                  <a:pt x="31711" y="1675312"/>
                </a:lnTo>
                <a:lnTo>
                  <a:pt x="1087" y="1644688"/>
                </a:lnTo>
                <a:lnTo>
                  <a:pt x="0" y="1639221"/>
                </a:lnTo>
                <a:lnTo>
                  <a:pt x="0" y="1633537"/>
                </a:lnTo>
                <a:lnTo>
                  <a:pt x="0" y="37178"/>
                </a:lnTo>
                <a:lnTo>
                  <a:pt x="21208" y="5437"/>
                </a:lnTo>
                <a:lnTo>
                  <a:pt x="37179" y="0"/>
                </a:lnTo>
                <a:lnTo>
                  <a:pt x="3953796" y="0"/>
                </a:lnTo>
                <a:lnTo>
                  <a:pt x="3985536" y="21207"/>
                </a:lnTo>
                <a:lnTo>
                  <a:pt x="3990974" y="37178"/>
                </a:lnTo>
                <a:lnTo>
                  <a:pt x="3990974" y="1639221"/>
                </a:lnTo>
                <a:lnTo>
                  <a:pt x="3969766" y="1670961"/>
                </a:lnTo>
                <a:lnTo>
                  <a:pt x="3959263" y="1675312"/>
                </a:lnTo>
                <a:lnTo>
                  <a:pt x="3953796" y="167639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xfrm>
            <a:off x="7032625" y="3594100"/>
            <a:ext cx="5011209" cy="30623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spc="55" dirty="0"/>
              <a:t>Sieć</a:t>
            </a:r>
            <a:r>
              <a:rPr sz="2400" spc="140" dirty="0"/>
              <a:t> </a:t>
            </a:r>
            <a:r>
              <a:rPr sz="2400" spc="55" dirty="0"/>
              <a:t>bezprzewodowa</a:t>
            </a:r>
          </a:p>
          <a:p>
            <a:pPr marL="12700" marR="390514">
              <a:lnSpc>
                <a:spcPct val="148100"/>
              </a:lnSpc>
              <a:spcBef>
                <a:spcPts val="1140"/>
              </a:spcBef>
            </a:pPr>
            <a:r>
              <a:rPr sz="1600" b="0" spc="-21" dirty="0">
                <a:solidFill>
                  <a:srgbClr val="D9D0E6"/>
                </a:solidFill>
                <a:latin typeface="Trebuchet MS"/>
                <a:cs typeface="Trebuchet MS"/>
              </a:rPr>
              <a:t>Najczęściej</a:t>
            </a:r>
            <a:r>
              <a:rPr sz="1600" b="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spotykane</a:t>
            </a:r>
            <a:r>
              <a:rPr sz="1600" b="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Sieci</a:t>
            </a:r>
            <a:r>
              <a:rPr sz="1600" b="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LAN</a:t>
            </a:r>
            <a:r>
              <a:rPr sz="1600" b="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600" b="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spc="-25" dirty="0">
                <a:solidFill>
                  <a:srgbClr val="D9D0E6"/>
                </a:solidFill>
                <a:latin typeface="Trebuchet MS"/>
                <a:cs typeface="Trebuchet MS"/>
              </a:rPr>
              <a:t>WAN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wykorzystują</a:t>
            </a:r>
            <a:r>
              <a:rPr sz="1600" b="0" spc="6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technologię</a:t>
            </a:r>
            <a:r>
              <a:rPr sz="1600" b="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spc="-21" dirty="0">
                <a:solidFill>
                  <a:srgbClr val="D9D0E6"/>
                </a:solidFill>
                <a:latin typeface="Trebuchet MS"/>
                <a:cs typeface="Trebuchet MS"/>
              </a:rPr>
              <a:t>Wi-</a:t>
            </a:r>
            <a:r>
              <a:rPr sz="1600" b="0" spc="-65" dirty="0">
                <a:solidFill>
                  <a:srgbClr val="D9D0E6"/>
                </a:solidFill>
                <a:latin typeface="Trebuchet MS"/>
                <a:cs typeface="Trebuchet MS"/>
              </a:rPr>
              <a:t>Fi</a:t>
            </a:r>
            <a:r>
              <a:rPr sz="1600" b="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spc="36" dirty="0">
                <a:solidFill>
                  <a:srgbClr val="D9D0E6"/>
                </a:solidFill>
                <a:latin typeface="Trebuchet MS"/>
                <a:cs typeface="Trebuchet MS"/>
              </a:rPr>
              <a:t>do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bezprzewodowego</a:t>
            </a:r>
            <a:r>
              <a:rPr sz="1600" b="0" spc="28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dirty="0">
                <a:solidFill>
                  <a:srgbClr val="D9D0E6"/>
                </a:solidFill>
                <a:latin typeface="Trebuchet MS"/>
                <a:cs typeface="Trebuchet MS"/>
              </a:rPr>
              <a:t>połączenia</a:t>
            </a:r>
            <a:r>
              <a:rPr sz="1600" b="0" spc="2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b="0" spc="-11" dirty="0">
                <a:solidFill>
                  <a:srgbClr val="D9D0E6"/>
                </a:solidFill>
                <a:latin typeface="Trebuchet MS"/>
                <a:cs typeface="Trebuchet MS"/>
              </a:rPr>
              <a:t>urządzeń.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00" dirty="0">
              <a:latin typeface="Trebuchet MS"/>
              <a:cs typeface="Trebuchet MS"/>
            </a:endParaRPr>
          </a:p>
          <a:p>
            <a:pPr marL="12700"/>
            <a:r>
              <a:rPr lang="pl-PL" sz="2400" spc="65" dirty="0"/>
              <a:t>Procesory</a:t>
            </a:r>
            <a:r>
              <a:rPr lang="pl-PL" sz="2400" spc="140" dirty="0"/>
              <a:t> </a:t>
            </a:r>
            <a:r>
              <a:rPr lang="pl-PL" sz="2400" dirty="0"/>
              <a:t>i</a:t>
            </a:r>
            <a:r>
              <a:rPr lang="pl-PL" sz="2400" spc="140" dirty="0"/>
              <a:t> </a:t>
            </a:r>
            <a:r>
              <a:rPr lang="pl-PL" sz="2400" spc="49" dirty="0"/>
              <a:t>pamięć</a:t>
            </a:r>
          </a:p>
          <a:p>
            <a:pPr marL="12700" marR="5083" algn="just">
              <a:lnSpc>
                <a:spcPct val="148100"/>
              </a:lnSpc>
              <a:spcBef>
                <a:spcPts val="1140"/>
              </a:spcBef>
            </a:pP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Przetwarzanie</a:t>
            </a:r>
            <a:r>
              <a:rPr lang="pl-PL" sz="1600" b="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danych</a:t>
            </a:r>
            <a:r>
              <a:rPr lang="pl-PL" sz="1600" b="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odbywa</a:t>
            </a:r>
            <a:r>
              <a:rPr lang="pl-PL" sz="1600" b="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lang="pl-PL" sz="1600" b="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za</a:t>
            </a:r>
            <a:r>
              <a:rPr lang="pl-PL" sz="1600" b="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spc="-11" dirty="0">
                <a:solidFill>
                  <a:srgbClr val="D9D0E6"/>
                </a:solidFill>
                <a:latin typeface="Trebuchet MS"/>
                <a:cs typeface="Trebuchet MS"/>
              </a:rPr>
              <a:t>pomocą wielu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 procesorów</a:t>
            </a:r>
            <a:r>
              <a:rPr lang="pl-PL" sz="1600" b="0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lang="pl-PL" sz="1600" b="0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pamięci</a:t>
            </a:r>
            <a:r>
              <a:rPr lang="pl-PL" sz="1600" b="0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dirty="0">
                <a:solidFill>
                  <a:srgbClr val="D9D0E6"/>
                </a:solidFill>
                <a:latin typeface="Trebuchet MS"/>
                <a:cs typeface="Trebuchet MS"/>
              </a:rPr>
              <a:t>umieszczanych</a:t>
            </a:r>
            <a:r>
              <a:rPr lang="pl-PL" sz="1600" b="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600" b="0" spc="-49" dirty="0">
                <a:solidFill>
                  <a:srgbClr val="D9D0E6"/>
                </a:solidFill>
                <a:latin typeface="Trebuchet MS"/>
                <a:cs typeface="Trebuchet MS"/>
              </a:rPr>
              <a:t>w </a:t>
            </a:r>
            <a:r>
              <a:rPr lang="pl-PL" sz="1600" b="0" spc="-11" dirty="0">
                <a:solidFill>
                  <a:srgbClr val="D9D0E6"/>
                </a:solidFill>
                <a:latin typeface="Trebuchet MS"/>
                <a:cs typeface="Trebuchet MS"/>
              </a:rPr>
              <a:t>serwerach.</a:t>
            </a:r>
            <a:endParaRPr lang="pl-PL" sz="1600" dirty="0">
              <a:latin typeface="Trebuchet MS"/>
              <a:cs typeface="Trebuchet MS"/>
            </a:endParaRPr>
          </a:p>
        </p:txBody>
      </p:sp>
      <p:pic>
        <p:nvPicPr>
          <p:cNvPr id="12" name="object 7">
            <a:extLst>
              <a:ext uri="{FF2B5EF4-FFF2-40B4-BE49-F238E27FC236}">
                <a16:creationId xmlns:a16="http://schemas.microsoft.com/office/drawing/2014/main" id="{837369BE-3E42-336C-73BE-8D93D1B4E91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0"/>
            <a:ext cx="14674850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4825" y="0"/>
            <a:ext cx="11430000" cy="6534151"/>
          </a:xfrm>
          <a:custGeom>
            <a:avLst/>
            <a:gdLst/>
            <a:ahLst/>
            <a:cxnLst/>
            <a:rect l="l" t="t" r="r" b="b"/>
            <a:pathLst>
              <a:path w="11430000" h="6534150">
                <a:moveTo>
                  <a:pt x="11429999" y="6534149"/>
                </a:moveTo>
                <a:lnTo>
                  <a:pt x="0" y="65341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53414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5625" y="546100"/>
            <a:ext cx="7031355" cy="53145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dirty="0"/>
              <a:t>Podwodna</a:t>
            </a:r>
            <a:r>
              <a:rPr spc="260" dirty="0"/>
              <a:t> </a:t>
            </a:r>
            <a:r>
              <a:rPr dirty="0"/>
              <a:t>sieć</a:t>
            </a:r>
            <a:r>
              <a:rPr spc="260" dirty="0"/>
              <a:t> </a:t>
            </a:r>
            <a:r>
              <a:rPr spc="-11" dirty="0"/>
              <a:t>światłowodów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4425" y="2222500"/>
            <a:ext cx="2590791" cy="24510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08225" y="4737100"/>
            <a:ext cx="28956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Początki</a:t>
            </a:r>
            <a:r>
              <a:rPr sz="2400" b="1" spc="16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technologii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4425" y="5118100"/>
            <a:ext cx="2507385" cy="1451360"/>
          </a:xfrm>
          <a:prstGeom prst="rect">
            <a:avLst/>
          </a:prstGeom>
        </p:spPr>
        <p:txBody>
          <a:bodyPr vert="horz" wrap="square" lIns="0" tIns="19051" rIns="0" bIns="0" rtlCol="0">
            <a:spAutoFit/>
          </a:bodyPr>
          <a:lstStyle/>
          <a:p>
            <a:pPr marL="12700" marR="5083" algn="ctr">
              <a:lnSpc>
                <a:spcPct val="149700"/>
              </a:lnSpc>
              <a:spcBef>
                <a:spcPts val="149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Pierwsze</a:t>
            </a:r>
            <a:r>
              <a:rPr sz="16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próby</a:t>
            </a:r>
            <a:r>
              <a:rPr sz="1600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przesyłania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sygnałów</a:t>
            </a:r>
            <a:r>
              <a:rPr sz="1600" spc="2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światłowodami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datują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lata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91" dirty="0">
                <a:solidFill>
                  <a:srgbClr val="D9D0E6"/>
                </a:solidFill>
                <a:latin typeface="Trebuchet MS"/>
                <a:cs typeface="Trebuchet MS"/>
              </a:rPr>
              <a:t>70.</a:t>
            </a: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D9D0E6"/>
                </a:solidFill>
                <a:latin typeface="Trebuchet MS"/>
                <a:cs typeface="Trebuchet MS"/>
              </a:rPr>
              <a:t>XX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wieku.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8204" y="2222500"/>
            <a:ext cx="2590791" cy="24510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23025" y="4737100"/>
            <a:ext cx="18288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Rozwój</a:t>
            </a:r>
            <a:r>
              <a:rPr sz="2400" b="1" spc="140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41" dirty="0">
                <a:solidFill>
                  <a:srgbClr val="FF726D"/>
                </a:solidFill>
                <a:latin typeface="BIZ UDGothic"/>
                <a:cs typeface="BIZ UDGothic"/>
              </a:rPr>
              <a:t>sieci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9625" y="5118100"/>
            <a:ext cx="2618103" cy="18303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3" indent="6351" algn="ctr">
              <a:lnSpc>
                <a:spcPct val="150500"/>
              </a:lnSpc>
              <a:spcBef>
                <a:spcPts val="135"/>
              </a:spcBef>
            </a:pPr>
            <a:r>
              <a:rPr sz="1600" spc="-49" dirty="0">
                <a:solidFill>
                  <a:srgbClr val="D9D0E6"/>
                </a:solidFill>
                <a:latin typeface="Trebuchet MS"/>
                <a:cs typeface="Trebuchet MS"/>
              </a:rPr>
              <a:t>Z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nadejściem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XXI</a:t>
            </a:r>
            <a:r>
              <a:rPr sz="1600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wieku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zaczęto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rozwijać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sieć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kabli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światłowodowych,</a:t>
            </a:r>
            <a:r>
              <a:rPr sz="1600" spc="1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które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posiadają</a:t>
            </a:r>
            <a:r>
              <a:rPr sz="16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wyjątkowo</a:t>
            </a:r>
            <a:r>
              <a:rPr sz="16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szybką prędkość.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1025" y="2222500"/>
            <a:ext cx="2590791" cy="24510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42425" y="4737100"/>
            <a:ext cx="3200400" cy="397482"/>
          </a:xfrm>
          <a:prstGeom prst="rect">
            <a:avLst/>
          </a:prstGeom>
        </p:spPr>
        <p:txBody>
          <a:bodyPr vert="horz" wrap="square" lIns="0" tIns="11431" rIns="0" bIns="0" rtlCol="0">
            <a:spAutoFit/>
          </a:bodyPr>
          <a:lstStyle/>
          <a:p>
            <a:pPr marL="126360" marR="5083" indent="-114297">
              <a:lnSpc>
                <a:spcPct val="109800"/>
              </a:lnSpc>
              <a:spcBef>
                <a:spcPts val="91"/>
              </a:spcBef>
            </a:pPr>
            <a:r>
              <a:rPr sz="2400" b="1" spc="60" dirty="0">
                <a:solidFill>
                  <a:srgbClr val="FF726D"/>
                </a:solidFill>
                <a:latin typeface="BIZ UDGothic"/>
                <a:cs typeface="BIZ UDGothic"/>
              </a:rPr>
              <a:t>Badania</a:t>
            </a:r>
            <a:r>
              <a:rPr sz="2400" b="1" spc="15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2400" b="1" spc="25" dirty="0">
                <a:solidFill>
                  <a:srgbClr val="FF726D"/>
                </a:solidFill>
                <a:latin typeface="BIZ UDGothic"/>
                <a:cs typeface="BIZ UDGothic"/>
              </a:rPr>
              <a:t>nad </a:t>
            </a:r>
            <a:r>
              <a:rPr sz="2400" b="1" spc="55" dirty="0">
                <a:solidFill>
                  <a:srgbClr val="FF726D"/>
                </a:solidFill>
                <a:latin typeface="BIZ UDGothic"/>
                <a:cs typeface="BIZ UDGothic"/>
              </a:rPr>
              <a:t>satelitami</a:t>
            </a:r>
            <a:endParaRPr sz="2400" dirty="0">
              <a:latin typeface="BIZ UDGothic"/>
              <a:cs typeface="BIZ UD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71025" y="5118100"/>
            <a:ext cx="2714058" cy="14417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3" algn="ctr">
              <a:lnSpc>
                <a:spcPct val="149700"/>
              </a:lnSpc>
              <a:spcBef>
                <a:spcPts val="75"/>
              </a:spcBef>
            </a:pP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Badania</a:t>
            </a:r>
            <a:r>
              <a:rPr sz="1600" spc="1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D9D0E6"/>
                </a:solidFill>
                <a:latin typeface="Trebuchet MS"/>
                <a:cs typeface="Trebuchet MS"/>
              </a:rPr>
              <a:t>nad</a:t>
            </a:r>
            <a:r>
              <a:rPr sz="1600" spc="127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wykorzystaniem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satelitów</a:t>
            </a:r>
            <a:r>
              <a:rPr sz="1600" spc="-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celu</a:t>
            </a:r>
            <a:r>
              <a:rPr sz="1600" spc="-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przesyłania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danych</a:t>
            </a:r>
            <a:r>
              <a:rPr sz="16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szeroką</a:t>
            </a:r>
            <a:r>
              <a:rPr sz="1600" spc="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21" dirty="0">
                <a:solidFill>
                  <a:srgbClr val="D9D0E6"/>
                </a:solidFill>
                <a:latin typeface="Trebuchet MS"/>
                <a:cs typeface="Trebuchet MS"/>
              </a:rPr>
              <a:t>skalę </a:t>
            </a:r>
            <a:r>
              <a:rPr sz="1600" dirty="0">
                <a:solidFill>
                  <a:srgbClr val="D9D0E6"/>
                </a:solidFill>
                <a:latin typeface="Trebuchet MS"/>
                <a:cs typeface="Trebuchet MS"/>
              </a:rPr>
              <a:t>również</a:t>
            </a:r>
            <a:r>
              <a:rPr sz="16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600" spc="-11" dirty="0">
                <a:solidFill>
                  <a:srgbClr val="D9D0E6"/>
                </a:solidFill>
                <a:latin typeface="Trebuchet MS"/>
                <a:cs typeface="Trebuchet MS"/>
              </a:rPr>
              <a:t>trwają.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1025" y="0"/>
            <a:ext cx="11430000" cy="7543801"/>
          </a:xfrm>
          <a:custGeom>
            <a:avLst/>
            <a:gdLst/>
            <a:ahLst/>
            <a:cxnLst/>
            <a:rect l="l" t="t" r="r" b="b"/>
            <a:pathLst>
              <a:path w="11430000" h="7543800">
                <a:moveTo>
                  <a:pt x="11429999" y="7543799"/>
                </a:moveTo>
                <a:lnTo>
                  <a:pt x="0" y="75437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543799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2802" y="364589"/>
            <a:ext cx="7031355" cy="10997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3">
              <a:lnSpc>
                <a:spcPct val="108200"/>
              </a:lnSpc>
              <a:spcBef>
                <a:spcPts val="95"/>
              </a:spcBef>
            </a:pPr>
            <a:r>
              <a:rPr dirty="0"/>
              <a:t>Prędkość</a:t>
            </a:r>
            <a:r>
              <a:rPr spc="340" dirty="0"/>
              <a:t> </a:t>
            </a:r>
            <a:r>
              <a:rPr dirty="0"/>
              <a:t>przesyłania</a:t>
            </a:r>
            <a:r>
              <a:rPr spc="345" dirty="0"/>
              <a:t> </a:t>
            </a:r>
            <a:r>
              <a:rPr dirty="0"/>
              <a:t>danych</a:t>
            </a:r>
            <a:r>
              <a:rPr spc="340" dirty="0"/>
              <a:t> </a:t>
            </a:r>
            <a:r>
              <a:rPr spc="-25" dirty="0"/>
              <a:t>na </a:t>
            </a:r>
            <a:r>
              <a:rPr dirty="0"/>
              <a:t>przestrzeni</a:t>
            </a:r>
            <a:r>
              <a:rPr spc="427" dirty="0"/>
              <a:t> </a:t>
            </a:r>
            <a:r>
              <a:rPr spc="-25" dirty="0"/>
              <a:t>lat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144552" y="1689100"/>
            <a:ext cx="1482580" cy="5946767"/>
            <a:chOff x="5522116" y="1696850"/>
            <a:chExt cx="986815" cy="5314950"/>
          </a:xfrm>
        </p:grpSpPr>
        <p:sp>
          <p:nvSpPr>
            <p:cNvPr id="5" name="object 5"/>
            <p:cNvSpPr/>
            <p:nvPr/>
          </p:nvSpPr>
          <p:spPr>
            <a:xfrm>
              <a:off x="5701211" y="1696850"/>
              <a:ext cx="807720" cy="5314950"/>
            </a:xfrm>
            <a:custGeom>
              <a:avLst/>
              <a:gdLst/>
              <a:ahLst/>
              <a:cxnLst/>
              <a:rect l="l" t="t" r="r" b="b"/>
              <a:pathLst>
                <a:path w="807720" h="5314950">
                  <a:moveTo>
                    <a:pt x="19050" y="0"/>
                  </a:moveTo>
                  <a:lnTo>
                    <a:pt x="0" y="0"/>
                  </a:lnTo>
                  <a:lnTo>
                    <a:pt x="0" y="5314950"/>
                  </a:lnTo>
                  <a:lnTo>
                    <a:pt x="19050" y="5314950"/>
                  </a:lnTo>
                  <a:lnTo>
                    <a:pt x="19050" y="0"/>
                  </a:lnTo>
                  <a:close/>
                </a:path>
                <a:path w="807720" h="5314950">
                  <a:moveTo>
                    <a:pt x="807250" y="257175"/>
                  </a:moveTo>
                  <a:lnTo>
                    <a:pt x="207175" y="257175"/>
                  </a:lnTo>
                  <a:lnTo>
                    <a:pt x="207175" y="276225"/>
                  </a:lnTo>
                  <a:lnTo>
                    <a:pt x="807250" y="276225"/>
                  </a:lnTo>
                  <a:lnTo>
                    <a:pt x="807250" y="257175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522118" y="182879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53346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4" y="37178"/>
                  </a:lnTo>
                  <a:lnTo>
                    <a:pt x="390524" y="353346"/>
                  </a:lnTo>
                  <a:lnTo>
                    <a:pt x="369316" y="385087"/>
                  </a:lnTo>
                  <a:lnTo>
                    <a:pt x="358813" y="389437"/>
                  </a:lnTo>
                  <a:lnTo>
                    <a:pt x="353346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37425" y="18415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1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5225" y="1917700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1984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1425" y="2374900"/>
            <a:ext cx="1203970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1200</a:t>
            </a:r>
            <a:r>
              <a:rPr sz="1351" spc="-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bit/s</a:t>
            </a:r>
            <a:endParaRPr sz="1351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49237" y="2686062"/>
            <a:ext cx="1473957" cy="436951"/>
            <a:chOff x="4926805" y="2686049"/>
            <a:chExt cx="981075" cy="390525"/>
          </a:xfrm>
        </p:grpSpPr>
        <p:sp>
          <p:nvSpPr>
            <p:cNvPr id="11" name="object 11"/>
            <p:cNvSpPr/>
            <p:nvPr/>
          </p:nvSpPr>
          <p:spPr>
            <a:xfrm>
              <a:off x="4926805" y="2876549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4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6881" y="268604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43821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0999" y="37178"/>
                  </a:lnTo>
                  <a:lnTo>
                    <a:pt x="380999" y="353346"/>
                  </a:lnTo>
                  <a:lnTo>
                    <a:pt x="359791" y="385087"/>
                  </a:lnTo>
                  <a:lnTo>
                    <a:pt x="349288" y="389437"/>
                  </a:lnTo>
                  <a:lnTo>
                    <a:pt x="343821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42225" y="27559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2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7362" y="2773369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1992</a:t>
            </a:r>
            <a:endParaRPr sz="1652">
              <a:latin typeface="BIZ UDGothic"/>
              <a:cs typeface="BIZ UD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76911" y="3263913"/>
            <a:ext cx="1103797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l-PL" sz="1351" spc="-31" dirty="0">
                <a:solidFill>
                  <a:srgbClr val="D9D0E6"/>
                </a:solidFill>
                <a:latin typeface="Trebuchet MS"/>
                <a:cs typeface="Trebuchet MS"/>
              </a:rPr>
              <a:t>10</a:t>
            </a:r>
            <a:r>
              <a:rPr sz="1351" spc="-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21" dirty="0">
                <a:solidFill>
                  <a:srgbClr val="D9D0E6"/>
                </a:solidFill>
                <a:latin typeface="Trebuchet MS"/>
                <a:cs typeface="Trebuchet MS"/>
              </a:rPr>
              <a:t>kb/s</a:t>
            </a:r>
            <a:endParaRPr sz="1351" dirty="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44558" y="3457587"/>
            <a:ext cx="1488267" cy="436951"/>
            <a:chOff x="5522118" y="3457575"/>
            <a:chExt cx="990600" cy="390525"/>
          </a:xfrm>
        </p:grpSpPr>
        <p:sp>
          <p:nvSpPr>
            <p:cNvPr id="17" name="object 17"/>
            <p:cNvSpPr/>
            <p:nvPr/>
          </p:nvSpPr>
          <p:spPr>
            <a:xfrm>
              <a:off x="5912643" y="3648074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4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2118" y="3457575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53346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4" y="37178"/>
                  </a:lnTo>
                  <a:lnTo>
                    <a:pt x="390524" y="353346"/>
                  </a:lnTo>
                  <a:lnTo>
                    <a:pt x="369316" y="385087"/>
                  </a:lnTo>
                  <a:lnTo>
                    <a:pt x="358813" y="389437"/>
                  </a:lnTo>
                  <a:lnTo>
                    <a:pt x="353346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37425" y="35179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3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85225" y="3517900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1996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37625" y="3975100"/>
            <a:ext cx="903453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l-PL" sz="1351" spc="-41" dirty="0">
                <a:solidFill>
                  <a:srgbClr val="D9D0E6"/>
                </a:solidFill>
                <a:latin typeface="Trebuchet MS"/>
                <a:cs typeface="Trebuchet MS"/>
              </a:rPr>
              <a:t>28,8</a:t>
            </a:r>
            <a:r>
              <a:rPr sz="1351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21" dirty="0">
                <a:solidFill>
                  <a:srgbClr val="D9D0E6"/>
                </a:solidFill>
                <a:latin typeface="Trebuchet MS"/>
                <a:cs typeface="Trebuchet MS"/>
              </a:rPr>
              <a:t>kb/s</a:t>
            </a:r>
            <a:endParaRPr sz="1351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549237" y="4229113"/>
            <a:ext cx="1473957" cy="436951"/>
            <a:chOff x="4926805" y="4229100"/>
            <a:chExt cx="981075" cy="390525"/>
          </a:xfrm>
        </p:grpSpPr>
        <p:sp>
          <p:nvSpPr>
            <p:cNvPr id="23" name="object 23"/>
            <p:cNvSpPr/>
            <p:nvPr/>
          </p:nvSpPr>
          <p:spPr>
            <a:xfrm>
              <a:off x="4926805" y="4419599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4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26881" y="4229100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43821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0999" y="37178"/>
                  </a:lnTo>
                  <a:lnTo>
                    <a:pt x="380999" y="353346"/>
                  </a:lnTo>
                  <a:lnTo>
                    <a:pt x="359791" y="385087"/>
                  </a:lnTo>
                  <a:lnTo>
                    <a:pt x="349288" y="389437"/>
                  </a:lnTo>
                  <a:lnTo>
                    <a:pt x="343821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42225" y="42799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4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67362" y="4316419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2000</a:t>
            </a:r>
            <a:endParaRPr sz="1652">
              <a:latin typeface="BIZ UDGothic"/>
              <a:cs typeface="BIZ UD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43587" y="4806963"/>
            <a:ext cx="1003625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l-PL" sz="1351" spc="-127" dirty="0">
                <a:solidFill>
                  <a:srgbClr val="D9D0E6"/>
                </a:solidFill>
                <a:latin typeface="Trebuchet MS"/>
                <a:cs typeface="Trebuchet MS"/>
              </a:rPr>
              <a:t>56,6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351" spc="-21" dirty="0" err="1">
                <a:solidFill>
                  <a:srgbClr val="D9D0E6"/>
                </a:solidFill>
                <a:latin typeface="Trebuchet MS"/>
                <a:cs typeface="Trebuchet MS"/>
              </a:rPr>
              <a:t>kb</a:t>
            </a:r>
            <a:r>
              <a:rPr sz="1351" spc="-21" dirty="0">
                <a:solidFill>
                  <a:srgbClr val="D9D0E6"/>
                </a:solidFill>
                <a:latin typeface="Trebuchet MS"/>
                <a:cs typeface="Trebuchet MS"/>
              </a:rPr>
              <a:t>/s</a:t>
            </a:r>
            <a:endParaRPr sz="1351" dirty="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44557" y="5000635"/>
            <a:ext cx="1488265" cy="436951"/>
            <a:chOff x="5522119" y="5000624"/>
            <a:chExt cx="990599" cy="390525"/>
          </a:xfrm>
        </p:grpSpPr>
        <p:sp>
          <p:nvSpPr>
            <p:cNvPr id="29" name="object 29"/>
            <p:cNvSpPr/>
            <p:nvPr/>
          </p:nvSpPr>
          <p:spPr>
            <a:xfrm>
              <a:off x="5912643" y="5191124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4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22119" y="500062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53346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4" y="37178"/>
                  </a:lnTo>
                  <a:lnTo>
                    <a:pt x="390524" y="353346"/>
                  </a:lnTo>
                  <a:lnTo>
                    <a:pt x="369316" y="385087"/>
                  </a:lnTo>
                  <a:lnTo>
                    <a:pt x="358813" y="389437"/>
                  </a:lnTo>
                  <a:lnTo>
                    <a:pt x="353346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37425" y="50419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5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85225" y="5041900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2012</a:t>
            </a:r>
            <a:endParaRPr sz="1652" dirty="0">
              <a:latin typeface="BIZ UDGothic"/>
              <a:cs typeface="BIZ UD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61425" y="5575300"/>
            <a:ext cx="1103797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l-PL" sz="1351" spc="-71" dirty="0">
                <a:solidFill>
                  <a:srgbClr val="D9D0E6"/>
                </a:solidFill>
                <a:latin typeface="Trebuchet MS"/>
                <a:cs typeface="Trebuchet MS"/>
              </a:rPr>
              <a:t>4</a:t>
            </a:r>
            <a:r>
              <a:rPr sz="1351" spc="-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21" dirty="0">
                <a:solidFill>
                  <a:srgbClr val="D9D0E6"/>
                </a:solidFill>
                <a:latin typeface="Trebuchet MS"/>
                <a:cs typeface="Trebuchet MS"/>
              </a:rPr>
              <a:t>Mb/s</a:t>
            </a:r>
            <a:endParaRPr sz="1351" dirty="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49237" y="5772163"/>
            <a:ext cx="1473960" cy="436951"/>
            <a:chOff x="4926805" y="5772149"/>
            <a:chExt cx="981077" cy="390525"/>
          </a:xfrm>
        </p:grpSpPr>
        <p:sp>
          <p:nvSpPr>
            <p:cNvPr id="35" name="object 35"/>
            <p:cNvSpPr/>
            <p:nvPr/>
          </p:nvSpPr>
          <p:spPr>
            <a:xfrm>
              <a:off x="4926805" y="5962649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4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26882" y="5772149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43821" y="390524"/>
                  </a:moveTo>
                  <a:lnTo>
                    <a:pt x="37178" y="390524"/>
                  </a:lnTo>
                  <a:lnTo>
                    <a:pt x="31710" y="389437"/>
                  </a:lnTo>
                  <a:lnTo>
                    <a:pt x="1087" y="358813"/>
                  </a:lnTo>
                  <a:lnTo>
                    <a:pt x="0" y="353346"/>
                  </a:lnTo>
                  <a:lnTo>
                    <a:pt x="0" y="347662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0999" y="37178"/>
                  </a:lnTo>
                  <a:lnTo>
                    <a:pt x="380999" y="353346"/>
                  </a:lnTo>
                  <a:lnTo>
                    <a:pt x="359791" y="385087"/>
                  </a:lnTo>
                  <a:lnTo>
                    <a:pt x="349288" y="389437"/>
                  </a:lnTo>
                  <a:lnTo>
                    <a:pt x="343821" y="390524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642225" y="5803900"/>
            <a:ext cx="231826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0">
              <a:spcBef>
                <a:spcPts val="127"/>
              </a:spcBef>
            </a:pPr>
            <a:r>
              <a:rPr sz="2000" b="1" spc="11" dirty="0">
                <a:solidFill>
                  <a:srgbClr val="FF726D"/>
                </a:solidFill>
                <a:latin typeface="BIZ UDGothic"/>
                <a:cs typeface="BIZ UDGothic"/>
              </a:rPr>
              <a:t>6</a:t>
            </a:r>
            <a:endParaRPr sz="2000" dirty="0">
              <a:latin typeface="BIZ UDGothic"/>
              <a:cs typeface="BIZ UD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7362" y="5859471"/>
            <a:ext cx="1401450" cy="2715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652" b="1" spc="49" dirty="0">
                <a:solidFill>
                  <a:srgbClr val="FF726D"/>
                </a:solidFill>
                <a:latin typeface="BIZ UDGothic"/>
                <a:cs typeface="BIZ UDGothic"/>
              </a:rPr>
              <a:t>Rok</a:t>
            </a:r>
            <a:r>
              <a:rPr sz="1652" b="1" spc="135" dirty="0">
                <a:solidFill>
                  <a:srgbClr val="FF726D"/>
                </a:solidFill>
                <a:latin typeface="BIZ UDGothic"/>
                <a:cs typeface="BIZ UDGothic"/>
              </a:rPr>
              <a:t> </a:t>
            </a:r>
            <a:r>
              <a:rPr sz="1652" b="1" spc="36" dirty="0">
                <a:solidFill>
                  <a:srgbClr val="FF726D"/>
                </a:solidFill>
                <a:latin typeface="BIZ UDGothic"/>
                <a:cs typeface="BIZ UDGothic"/>
              </a:rPr>
              <a:t>2021</a:t>
            </a:r>
            <a:endParaRPr sz="1652">
              <a:latin typeface="BIZ UDGothic"/>
              <a:cs typeface="BIZ UD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86461" y="6350013"/>
            <a:ext cx="788975" cy="22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l-PL" sz="1351" spc="-71" dirty="0">
                <a:solidFill>
                  <a:srgbClr val="D9D0E6"/>
                </a:solidFill>
                <a:latin typeface="Trebuchet MS"/>
                <a:cs typeface="Trebuchet MS"/>
              </a:rPr>
              <a:t>186</a:t>
            </a:r>
            <a:r>
              <a:rPr sz="1351" spc="-7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351" spc="-21" dirty="0" err="1">
                <a:solidFill>
                  <a:srgbClr val="D9D0E6"/>
                </a:solidFill>
                <a:latin typeface="Trebuchet MS"/>
                <a:cs typeface="Trebuchet MS"/>
              </a:rPr>
              <a:t>Mb</a:t>
            </a:r>
            <a:r>
              <a:rPr sz="1351" spc="-21" dirty="0">
                <a:solidFill>
                  <a:srgbClr val="D9D0E6"/>
                </a:solidFill>
                <a:latin typeface="Trebuchet MS"/>
                <a:cs typeface="Trebuchet MS"/>
              </a:rPr>
              <a:t>/s</a:t>
            </a:r>
            <a:endParaRPr sz="1351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137025" y="2679700"/>
            <a:ext cx="6717031" cy="531455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012797">
              <a:spcBef>
                <a:spcPts val="127"/>
              </a:spcBef>
            </a:pPr>
            <a:r>
              <a:rPr dirty="0"/>
              <a:t>Rekord</a:t>
            </a:r>
            <a:r>
              <a:rPr spc="315" dirty="0"/>
              <a:t> </a:t>
            </a:r>
            <a:r>
              <a:rPr dirty="0"/>
              <a:t>prędkości</a:t>
            </a:r>
            <a:r>
              <a:rPr spc="311" dirty="0"/>
              <a:t> </a:t>
            </a:r>
            <a:r>
              <a:rPr spc="-11" dirty="0"/>
              <a:t>Internetu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7425" y="3670300"/>
            <a:ext cx="8072756" cy="17799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48100"/>
              </a:lnSpc>
              <a:spcBef>
                <a:spcPts val="100"/>
              </a:spcBef>
            </a:pP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2000" spc="6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-31" dirty="0">
                <a:solidFill>
                  <a:srgbClr val="D9D0E6"/>
                </a:solidFill>
                <a:latin typeface="Trebuchet MS"/>
                <a:cs typeface="Trebuchet MS"/>
              </a:rPr>
              <a:t>2021</a:t>
            </a:r>
            <a:r>
              <a:rPr sz="20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roku</a:t>
            </a:r>
            <a:r>
              <a:rPr sz="2000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japońskim</a:t>
            </a:r>
            <a:r>
              <a:rPr sz="20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naukowcom</a:t>
            </a:r>
            <a:r>
              <a:rPr sz="2000" spc="2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udało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20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opracować</a:t>
            </a:r>
            <a:r>
              <a:rPr sz="20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rozwiązanie</a:t>
            </a:r>
            <a:r>
              <a:rPr sz="2000" spc="8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pozwalające</a:t>
            </a:r>
            <a:r>
              <a:rPr sz="20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2000" spc="7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przesył</a:t>
            </a:r>
            <a:r>
              <a:rPr sz="2000" spc="9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danych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-49" dirty="0">
                <a:solidFill>
                  <a:srgbClr val="D9D0E6"/>
                </a:solidFill>
                <a:latin typeface="Trebuchet MS"/>
                <a:cs typeface="Trebuchet MS"/>
              </a:rPr>
              <a:t>z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prędkością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szacowaną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b="1" spc="-132" dirty="0">
                <a:solidFill>
                  <a:srgbClr val="D9D0E6"/>
                </a:solidFill>
                <a:latin typeface="Trebuchet MS"/>
                <a:cs typeface="Trebuchet MS"/>
              </a:rPr>
              <a:t>319</a:t>
            </a:r>
            <a:r>
              <a:rPr sz="2000" b="1" spc="-2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b="1" spc="-11" dirty="0">
                <a:solidFill>
                  <a:srgbClr val="D9D0E6"/>
                </a:solidFill>
                <a:latin typeface="Trebuchet MS"/>
                <a:cs typeface="Trebuchet MS"/>
              </a:rPr>
              <a:t>Tb/s</a:t>
            </a:r>
            <a:r>
              <a:rPr sz="2000" spc="-11" dirty="0">
                <a:solidFill>
                  <a:srgbClr val="D9D0E6"/>
                </a:solidFill>
                <a:latin typeface="Trebuchet MS"/>
                <a:cs typeface="Trebuchet MS"/>
              </a:rPr>
              <a:t>,</a:t>
            </a:r>
            <a:r>
              <a:rPr sz="2000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która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zdaniem</a:t>
            </a:r>
            <a:r>
              <a:rPr sz="2000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badaczy</a:t>
            </a:r>
            <a:r>
              <a:rPr sz="2000" spc="9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pozwalała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jednoczesne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pobranie</a:t>
            </a:r>
            <a:r>
              <a:rPr sz="2000" spc="100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D9D0E6"/>
                </a:solidFill>
                <a:latin typeface="Trebuchet MS"/>
                <a:cs typeface="Trebuchet MS"/>
              </a:rPr>
              <a:t>57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tysięcy</a:t>
            </a:r>
            <a:r>
              <a:rPr sz="2000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filmów</a:t>
            </a:r>
            <a:r>
              <a:rPr sz="20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2000" spc="-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zaledwie</a:t>
            </a:r>
            <a:r>
              <a:rPr sz="20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D9D0E6"/>
                </a:solidFill>
                <a:latin typeface="Trebuchet MS"/>
                <a:cs typeface="Trebuchet MS"/>
              </a:rPr>
              <a:t>jedną</a:t>
            </a:r>
            <a:r>
              <a:rPr sz="2000" spc="-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2000" spc="-11" dirty="0">
                <a:solidFill>
                  <a:srgbClr val="D9D0E6"/>
                </a:solidFill>
                <a:latin typeface="Trebuchet MS"/>
                <a:cs typeface="Trebuchet MS"/>
              </a:rPr>
              <a:t>sekundę.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3E07F895-85FE-935E-B9D0-DC3C9A86E2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0"/>
            <a:ext cx="14674850" cy="2266949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A00A239A-9678-8A51-539B-D28571F211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"/>
            <a:ext cx="14674849" cy="2295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"/>
            <a:ext cx="14674850" cy="82486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" y="-18192"/>
            <a:ext cx="14674849" cy="8248650"/>
          </a:xfrm>
          <a:custGeom>
            <a:avLst/>
            <a:gdLst/>
            <a:ahLst/>
            <a:cxnLst/>
            <a:rect l="l" t="t" r="r" b="b"/>
            <a:pathLst>
              <a:path w="11430000" h="8248650">
                <a:moveTo>
                  <a:pt x="11429999" y="8248649"/>
                </a:moveTo>
                <a:lnTo>
                  <a:pt x="0" y="82486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8248649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2625" y="622300"/>
            <a:ext cx="8961431" cy="1104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3">
              <a:lnSpc>
                <a:spcPct val="109100"/>
              </a:lnSpc>
              <a:spcBef>
                <a:spcPts val="60"/>
              </a:spcBef>
            </a:pPr>
            <a:r>
              <a:rPr dirty="0"/>
              <a:t>Pierwsza</a:t>
            </a:r>
            <a:r>
              <a:rPr spc="295" dirty="0"/>
              <a:t> </a:t>
            </a:r>
            <a:r>
              <a:rPr dirty="0"/>
              <a:t>przeglądarka</a:t>
            </a:r>
            <a:r>
              <a:rPr spc="295" dirty="0"/>
              <a:t> </a:t>
            </a:r>
            <a:r>
              <a:rPr dirty="0"/>
              <a:t>i</a:t>
            </a:r>
            <a:r>
              <a:rPr spc="295" dirty="0"/>
              <a:t> </a:t>
            </a:r>
            <a:r>
              <a:rPr spc="-11" dirty="0"/>
              <a:t>kiedy </a:t>
            </a:r>
            <a:r>
              <a:rPr dirty="0"/>
              <a:t>pojawiła</a:t>
            </a:r>
            <a:r>
              <a:rPr spc="271" dirty="0"/>
              <a:t> </a:t>
            </a:r>
            <a:r>
              <a:rPr dirty="0"/>
              <a:t>się</a:t>
            </a:r>
            <a:r>
              <a:rPr spc="276" dirty="0"/>
              <a:t> </a:t>
            </a:r>
            <a:r>
              <a:rPr dirty="0"/>
              <a:t>pierwsza</a:t>
            </a:r>
            <a:r>
              <a:rPr spc="271" dirty="0"/>
              <a:t> </a:t>
            </a:r>
            <a:r>
              <a:rPr spc="-11" dirty="0"/>
              <a:t>strona internetowa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08225" y="3060700"/>
            <a:ext cx="4495800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3">
              <a:lnSpc>
                <a:spcPct val="148100"/>
              </a:lnSpc>
              <a:spcBef>
                <a:spcPts val="100"/>
              </a:spcBef>
            </a:pP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Pierwsza</a:t>
            </a:r>
            <a:r>
              <a:rPr sz="1351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przeglądarka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opracowana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została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w</a:t>
            </a:r>
            <a:r>
              <a:rPr sz="1351" spc="44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25" dirty="0">
                <a:solidFill>
                  <a:srgbClr val="D9D0E6"/>
                </a:solidFill>
                <a:latin typeface="Trebuchet MS"/>
                <a:cs typeface="Trebuchet MS"/>
              </a:rPr>
              <a:t>1990</a:t>
            </a:r>
            <a:r>
              <a:rPr sz="1351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roku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przez</a:t>
            </a:r>
            <a:r>
              <a:rPr sz="1351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Sir</a:t>
            </a:r>
            <a:r>
              <a:rPr sz="1351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36" dirty="0">
                <a:solidFill>
                  <a:srgbClr val="D9D0E6"/>
                </a:solidFill>
                <a:latin typeface="Trebuchet MS"/>
                <a:cs typeface="Trebuchet MS"/>
              </a:rPr>
              <a:t>Tim</a:t>
            </a:r>
            <a:r>
              <a:rPr sz="1351" spc="-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Berners-</a:t>
            </a:r>
            <a:r>
              <a:rPr sz="1351" spc="-55" dirty="0">
                <a:solidFill>
                  <a:srgbClr val="D9D0E6"/>
                </a:solidFill>
                <a:latin typeface="Trebuchet MS"/>
                <a:cs typeface="Trebuchet MS"/>
              </a:rPr>
              <a:t>Lee</a:t>
            </a:r>
            <a:r>
              <a:rPr lang="pl-PL" sz="1351" spc="-55" dirty="0">
                <a:solidFill>
                  <a:srgbClr val="D9D0E6"/>
                </a:solidFill>
                <a:latin typeface="Trebuchet MS"/>
                <a:cs typeface="Trebuchet MS"/>
              </a:rPr>
              <a:t> natomiast</a:t>
            </a:r>
            <a:r>
              <a:rPr sz="1351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lang="pl-PL" sz="1351" spc="5" dirty="0">
                <a:solidFill>
                  <a:srgbClr val="D9D0E6"/>
                </a:solidFill>
                <a:latin typeface="Trebuchet MS"/>
                <a:cs typeface="Trebuchet MS"/>
              </a:rPr>
              <a:t>p</a:t>
            </a:r>
            <a:r>
              <a:rPr sz="1351" dirty="0" err="1">
                <a:solidFill>
                  <a:srgbClr val="D9D0E6"/>
                </a:solidFill>
                <a:latin typeface="Trebuchet MS"/>
                <a:cs typeface="Trebuchet MS"/>
              </a:rPr>
              <a:t>ierwsza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strona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internetowa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pojawiła</a:t>
            </a:r>
            <a:r>
              <a:rPr sz="1351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351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dwa</a:t>
            </a:r>
            <a:r>
              <a:rPr sz="1351" spc="5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 err="1">
                <a:solidFill>
                  <a:srgbClr val="D9D0E6"/>
                </a:solidFill>
                <a:latin typeface="Trebuchet MS"/>
                <a:cs typeface="Trebuchet MS"/>
              </a:rPr>
              <a:t>lata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 err="1">
                <a:solidFill>
                  <a:srgbClr val="D9D0E6"/>
                </a:solidFill>
                <a:latin typeface="Trebuchet MS"/>
                <a:cs typeface="Trebuchet MS"/>
              </a:rPr>
              <a:t>później</a:t>
            </a:r>
            <a:r>
              <a:rPr lang="pl-PL" sz="1351" spc="41" dirty="0">
                <a:solidFill>
                  <a:srgbClr val="D9D0E6"/>
                </a:solidFill>
                <a:latin typeface="Trebuchet MS"/>
                <a:cs typeface="Trebuchet MS"/>
              </a:rPr>
              <a:t>.</a:t>
            </a:r>
            <a:endParaRPr sz="1351" dirty="0">
              <a:latin typeface="Trebuchet MS"/>
              <a:cs typeface="Trebuchet MS"/>
            </a:endParaRPr>
          </a:p>
          <a:p>
            <a:pPr>
              <a:spcBef>
                <a:spcPts val="31"/>
              </a:spcBef>
            </a:pPr>
            <a:endParaRPr sz="1551" dirty="0">
              <a:latin typeface="Trebuchet MS"/>
              <a:cs typeface="Trebuchet MS"/>
            </a:endParaRPr>
          </a:p>
          <a:p>
            <a:pPr marL="12700"/>
            <a:r>
              <a:rPr sz="1351" spc="-25" dirty="0">
                <a:solidFill>
                  <a:srgbClr val="D9D0E6"/>
                </a:solidFill>
                <a:latin typeface="Trebuchet MS"/>
                <a:cs typeface="Trebuchet MS"/>
              </a:rPr>
              <a:t>Tekst</a:t>
            </a:r>
            <a:r>
              <a:rPr sz="1351" spc="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49" dirty="0">
                <a:solidFill>
                  <a:srgbClr val="D9D0E6"/>
                </a:solidFill>
                <a:latin typeface="Trebuchet MS"/>
                <a:cs typeface="Trebuchet MS"/>
              </a:rPr>
              <a:t>na</a:t>
            </a:r>
            <a:r>
              <a:rPr sz="1351" spc="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stronie</a:t>
            </a:r>
            <a:r>
              <a:rPr sz="1351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był</a:t>
            </a:r>
            <a:r>
              <a:rPr sz="1351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czysto</a:t>
            </a:r>
            <a:r>
              <a:rPr sz="1351" spc="36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informacyjny</a:t>
            </a:r>
            <a:r>
              <a:rPr sz="1351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i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składał</a:t>
            </a:r>
            <a:r>
              <a:rPr sz="1351" spc="3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się</a:t>
            </a:r>
            <a:r>
              <a:rPr sz="1351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z</a:t>
            </a:r>
            <a:r>
              <a:rPr sz="1351" spc="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zaledwie</a:t>
            </a:r>
            <a:r>
              <a:rPr sz="1351" spc="15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dirty="0">
                <a:solidFill>
                  <a:srgbClr val="D9D0E6"/>
                </a:solidFill>
                <a:latin typeface="Trebuchet MS"/>
                <a:cs typeface="Trebuchet MS"/>
              </a:rPr>
              <a:t>kilku</a:t>
            </a:r>
            <a:r>
              <a:rPr sz="1351" spc="-41" dirty="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sz="1351" spc="-11" dirty="0">
                <a:solidFill>
                  <a:srgbClr val="D9D0E6"/>
                </a:solidFill>
                <a:latin typeface="Trebuchet MS"/>
                <a:cs typeface="Trebuchet MS"/>
              </a:rPr>
              <a:t>akapitów.</a:t>
            </a:r>
            <a:endParaRPr sz="1351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1225" y="3136900"/>
            <a:ext cx="5857874" cy="3089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688</Words>
  <Application>Microsoft Office PowerPoint</Application>
  <PresentationFormat>Niestandardowy</PresentationFormat>
  <Paragraphs>89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BIZ UDGothic</vt:lpstr>
      <vt:lpstr>Calibri</vt:lpstr>
      <vt:lpstr>Trebuchet MS</vt:lpstr>
      <vt:lpstr>Office Theme</vt:lpstr>
      <vt:lpstr>Prezentacja programu PowerPoint</vt:lpstr>
      <vt:lpstr>Koncepcja Internetu</vt:lpstr>
      <vt:lpstr>Powstanie Internetu</vt:lpstr>
      <vt:lpstr>Prezentacja programu PowerPoint</vt:lpstr>
      <vt:lpstr>Jak działa Internet</vt:lpstr>
      <vt:lpstr>Podwodna sieć światłowodów</vt:lpstr>
      <vt:lpstr>Prędkość przesyłania danych na przestrzeni lat</vt:lpstr>
      <vt:lpstr>Rekord prędkości Internetu</vt:lpstr>
      <vt:lpstr>Pierwsza przeglądarka i kiedy pojawiła się pierwsza strona internetowa</vt:lpstr>
      <vt:lpstr>Ewolucja stron internetowych: od prostych do skomplikowanych</vt:lpstr>
      <vt:lpstr>Podstawy tworzenia stron internetowych: HTML, CSS, JavaScript</vt:lpstr>
      <vt:lpstr>Funkcjonalności i elementy, jakie można włączyć na stronie internetowej</vt:lpstr>
      <vt:lpstr>Podsumowanie tematu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KUBA</dc:creator>
  <cp:lastModifiedBy>Kuba Wieszczek</cp:lastModifiedBy>
  <cp:revision>1</cp:revision>
  <dcterms:created xsi:type="dcterms:W3CDTF">2023-05-07T11:01:01Z</dcterms:created>
  <dcterms:modified xsi:type="dcterms:W3CDTF">2023-05-07T12:12:59Z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2023-05-07T00:00:00Z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2023-05-07T00:00:00Z</vt:filetime>
  </property>
  <property fmtid="{D5CDD505-2E9C-101B-9397-08002B2CF9AE}" pid="5" name="Producer">
    <vt:lpwstr>pdf-lib (https://github.com/Hopding/pdf-lib)</vt:lpwstr>
  </property>
</Properties>
</file>